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327" r:id="rId3"/>
    <p:sldId id="271" r:id="rId4"/>
    <p:sldId id="257" r:id="rId5"/>
    <p:sldId id="258" r:id="rId6"/>
    <p:sldId id="259" r:id="rId7"/>
    <p:sldId id="260" r:id="rId8"/>
    <p:sldId id="261" r:id="rId9"/>
    <p:sldId id="262" r:id="rId10"/>
    <p:sldId id="264" r:id="rId11"/>
    <p:sldId id="263" r:id="rId12"/>
    <p:sldId id="265" r:id="rId13"/>
    <p:sldId id="266" r:id="rId14"/>
    <p:sldId id="267" r:id="rId15"/>
    <p:sldId id="268" r:id="rId16"/>
    <p:sldId id="269" r:id="rId17"/>
    <p:sldId id="270" r:id="rId18"/>
    <p:sldId id="272" r:id="rId19"/>
    <p:sldId id="285" r:id="rId20"/>
    <p:sldId id="283" r:id="rId21"/>
    <p:sldId id="280" r:id="rId22"/>
    <p:sldId id="279" r:id="rId23"/>
    <p:sldId id="278" r:id="rId24"/>
    <p:sldId id="288" r:id="rId25"/>
    <p:sldId id="286" r:id="rId26"/>
    <p:sldId id="274" r:id="rId27"/>
    <p:sldId id="303" r:id="rId28"/>
    <p:sldId id="302" r:id="rId29"/>
    <p:sldId id="301" r:id="rId30"/>
    <p:sldId id="304" r:id="rId31"/>
    <p:sldId id="305" r:id="rId32"/>
    <p:sldId id="306" r:id="rId33"/>
    <p:sldId id="307" r:id="rId34"/>
    <p:sldId id="289" r:id="rId35"/>
    <p:sldId id="309" r:id="rId36"/>
    <p:sldId id="328" r:id="rId37"/>
    <p:sldId id="290" r:id="rId38"/>
    <p:sldId id="291" r:id="rId39"/>
    <p:sldId id="292" r:id="rId40"/>
    <p:sldId id="293" r:id="rId41"/>
    <p:sldId id="295" r:id="rId42"/>
    <p:sldId id="296" r:id="rId43"/>
    <p:sldId id="299" r:id="rId44"/>
    <p:sldId id="332" r:id="rId45"/>
    <p:sldId id="297" r:id="rId46"/>
    <p:sldId id="310" r:id="rId47"/>
    <p:sldId id="311" r:id="rId48"/>
    <p:sldId id="312" r:id="rId49"/>
    <p:sldId id="314" r:id="rId50"/>
    <p:sldId id="315" r:id="rId51"/>
    <p:sldId id="316" r:id="rId52"/>
    <p:sldId id="317" r:id="rId53"/>
    <p:sldId id="318" r:id="rId54"/>
    <p:sldId id="319" r:id="rId55"/>
    <p:sldId id="321" r:id="rId56"/>
    <p:sldId id="320" r:id="rId57"/>
    <p:sldId id="322" r:id="rId58"/>
    <p:sldId id="326" r:id="rId59"/>
    <p:sldId id="325" r:id="rId60"/>
    <p:sldId id="324" r:id="rId61"/>
    <p:sldId id="323"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B0E1049F-A746-6033-DD5E-D0E1874B54D1}"/>
    <pc:docChg chg="modSld">
      <pc:chgData name="" userId="" providerId="" clId="Web-{B0E1049F-A746-6033-DD5E-D0E1874B54D1}" dt="2026-06-24T20:17:15.997" v="0" actId="20577"/>
      <pc:docMkLst>
        <pc:docMk/>
      </pc:docMkLst>
      <pc:sldChg chg="modSp">
        <pc:chgData name="" userId="" providerId="" clId="Web-{B0E1049F-A746-6033-DD5E-D0E1874B54D1}" dt="2026-06-24T20:17:15.997" v="0" actId="20577"/>
        <pc:sldMkLst>
          <pc:docMk/>
          <pc:sldMk cId="109857222" sldId="256"/>
        </pc:sldMkLst>
        <pc:spChg chg="mod">
          <ac:chgData name="" userId="" providerId="" clId="Web-{B0E1049F-A746-6033-DD5E-D0E1874B54D1}" dt="2026-06-24T20:17:15.997" v="0" actId="20577"/>
          <ac:spMkLst>
            <pc:docMk/>
            <pc:sldMk cId="109857222" sldId="256"/>
            <ac:spMk id="3" creationId="{00000000-0000-0000-0000-000000000000}"/>
          </ac:spMkLst>
        </pc:spChg>
      </pc:sldChg>
    </pc:docChg>
  </pc:docChgLst>
  <pc:docChgLst>
    <pc:chgData name="Pauline LaPresta" userId="S::plapresta@scad.edu::c1af3bd9-a749-47a9-99e4-5ab31c6c4c6b" providerId="AD" clId="Web-{13D1EBE8-10D9-1F60-BB2C-12D8E53E6B24}"/>
    <pc:docChg chg="addSld delSld modSld">
      <pc:chgData name="Pauline LaPresta" userId="S::plapresta@scad.edu::c1af3bd9-a749-47a9-99e4-5ab31c6c4c6b" providerId="AD" clId="Web-{13D1EBE8-10D9-1F60-BB2C-12D8E53E6B24}" dt="2026-06-09T23:38:07.462" v="1417"/>
      <pc:docMkLst>
        <pc:docMk/>
      </pc:docMkLst>
      <pc:sldChg chg="add replId">
        <pc:chgData name="Pauline LaPresta" userId="S::plapresta@scad.edu::c1af3bd9-a749-47a9-99e4-5ab31c6c4c6b" providerId="AD" clId="Web-{13D1EBE8-10D9-1F60-BB2C-12D8E53E6B24}" dt="2026-06-09T21:13:28.811" v="1"/>
        <pc:sldMkLst>
          <pc:docMk/>
          <pc:sldMk cId="1947364809" sldId="274"/>
        </pc:sldMkLst>
      </pc:sldChg>
      <pc:sldChg chg="addSp delSp modSp add replId">
        <pc:chgData name="Pauline LaPresta" userId="S::plapresta@scad.edu::c1af3bd9-a749-47a9-99e4-5ab31c6c4c6b" providerId="AD" clId="Web-{13D1EBE8-10D9-1F60-BB2C-12D8E53E6B24}" dt="2026-06-09T23:35:01.215" v="1285" actId="20577"/>
        <pc:sldMkLst>
          <pc:docMk/>
          <pc:sldMk cId="4126483383" sldId="278"/>
        </pc:sldMkLst>
        <pc:spChg chg="mod">
          <ac:chgData name="Pauline LaPresta" userId="S::plapresta@scad.edu::c1af3bd9-a749-47a9-99e4-5ab31c6c4c6b" providerId="AD" clId="Web-{13D1EBE8-10D9-1F60-BB2C-12D8E53E6B24}" dt="2026-06-09T23:35:01.215" v="1285" actId="20577"/>
          <ac:spMkLst>
            <pc:docMk/>
            <pc:sldMk cId="4126483383" sldId="278"/>
            <ac:spMk id="2" creationId="{2107B484-5209-26AC-FE7F-2EA470111830}"/>
          </ac:spMkLst>
        </pc:spChg>
        <pc:spChg chg="add mod">
          <ac:chgData name="Pauline LaPresta" userId="S::plapresta@scad.edu::c1af3bd9-a749-47a9-99e4-5ab31c6c4c6b" providerId="AD" clId="Web-{13D1EBE8-10D9-1F60-BB2C-12D8E53E6B24}" dt="2026-06-09T22:39:33.245" v="1253" actId="1076"/>
          <ac:spMkLst>
            <pc:docMk/>
            <pc:sldMk cId="4126483383" sldId="278"/>
            <ac:spMk id="13" creationId="{B7BA8DE0-C8AA-8E0B-1E93-19C04C16441C}"/>
          </ac:spMkLst>
        </pc:spChg>
        <pc:graphicFrameChg chg="add mod modGraphic">
          <ac:chgData name="Pauline LaPresta" userId="S::plapresta@scad.edu::c1af3bd9-a749-47a9-99e4-5ab31c6c4c6b" providerId="AD" clId="Web-{13D1EBE8-10D9-1F60-BB2C-12D8E53E6B24}" dt="2026-06-09T22:39:33.229" v="1252" actId="1076"/>
          <ac:graphicFrameMkLst>
            <pc:docMk/>
            <pc:sldMk cId="4126483383" sldId="278"/>
            <ac:graphicFrameMk id="11" creationId="{BB34C0F7-8F27-C388-FC38-EDF4B7CD71F4}"/>
          </ac:graphicFrameMkLst>
        </pc:graphicFrameChg>
      </pc:sldChg>
      <pc:sldChg chg="addSp delSp modSp add replId">
        <pc:chgData name="Pauline LaPresta" userId="S::plapresta@scad.edu::c1af3bd9-a749-47a9-99e4-5ab31c6c4c6b" providerId="AD" clId="Web-{13D1EBE8-10D9-1F60-BB2C-12D8E53E6B24}" dt="2026-06-09T23:29:10.974" v="1260" actId="14100"/>
        <pc:sldMkLst>
          <pc:docMk/>
          <pc:sldMk cId="1608235110" sldId="279"/>
        </pc:sldMkLst>
        <pc:spChg chg="mod">
          <ac:chgData name="Pauline LaPresta" userId="S::plapresta@scad.edu::c1af3bd9-a749-47a9-99e4-5ab31c6c4c6b" providerId="AD" clId="Web-{13D1EBE8-10D9-1F60-BB2C-12D8E53E6B24}" dt="2026-06-09T21:42:15.443" v="815" actId="20577"/>
          <ac:spMkLst>
            <pc:docMk/>
            <pc:sldMk cId="1608235110" sldId="279"/>
            <ac:spMk id="2" creationId="{327DB3AB-3369-8930-2004-094E1A2B4486}"/>
          </ac:spMkLst>
        </pc:spChg>
        <pc:spChg chg="add del mod">
          <ac:chgData name="Pauline LaPresta" userId="S::plapresta@scad.edu::c1af3bd9-a749-47a9-99e4-5ab31c6c4c6b" providerId="AD" clId="Web-{13D1EBE8-10D9-1F60-BB2C-12D8E53E6B24}" dt="2026-06-09T22:32:34.610" v="1133" actId="20577"/>
          <ac:spMkLst>
            <pc:docMk/>
            <pc:sldMk cId="1608235110" sldId="279"/>
            <ac:spMk id="11" creationId="{BA1A313C-14D6-3EA9-5283-5CF0580BD5F2}"/>
          </ac:spMkLst>
        </pc:spChg>
        <pc:graphicFrameChg chg="mod modGraphic">
          <ac:chgData name="Pauline LaPresta" userId="S::plapresta@scad.edu::c1af3bd9-a749-47a9-99e4-5ab31c6c4c6b" providerId="AD" clId="Web-{13D1EBE8-10D9-1F60-BB2C-12D8E53E6B24}" dt="2026-06-09T22:31:44.874" v="1121"/>
          <ac:graphicFrameMkLst>
            <pc:docMk/>
            <pc:sldMk cId="1608235110" sldId="279"/>
            <ac:graphicFrameMk id="9" creationId="{B50E18D2-68F7-E9D0-236A-071076D0CE36}"/>
          </ac:graphicFrameMkLst>
        </pc:graphicFrameChg>
      </pc:sldChg>
      <pc:sldChg chg="addSp delSp modSp add replId">
        <pc:chgData name="Pauline LaPresta" userId="S::plapresta@scad.edu::c1af3bd9-a749-47a9-99e4-5ab31c6c4c6b" providerId="AD" clId="Web-{13D1EBE8-10D9-1F60-BB2C-12D8E53E6B24}" dt="2026-06-09T21:35:18.035" v="811" actId="20577"/>
        <pc:sldMkLst>
          <pc:docMk/>
          <pc:sldMk cId="726540349" sldId="280"/>
        </pc:sldMkLst>
        <pc:spChg chg="mod">
          <ac:chgData name="Pauline LaPresta" userId="S::plapresta@scad.edu::c1af3bd9-a749-47a9-99e4-5ab31c6c4c6b" providerId="AD" clId="Web-{13D1EBE8-10D9-1F60-BB2C-12D8E53E6B24}" dt="2026-06-09T21:34:42.362" v="804" actId="20577"/>
          <ac:spMkLst>
            <pc:docMk/>
            <pc:sldMk cId="726540349" sldId="280"/>
            <ac:spMk id="2" creationId="{F24B5BD3-803D-CEDC-F54E-5851DEBFCC39}"/>
          </ac:spMkLst>
        </pc:spChg>
        <pc:spChg chg="add mod">
          <ac:chgData name="Pauline LaPresta" userId="S::plapresta@scad.edu::c1af3bd9-a749-47a9-99e4-5ab31c6c4c6b" providerId="AD" clId="Web-{13D1EBE8-10D9-1F60-BB2C-12D8E53E6B24}" dt="2026-06-09T21:35:18.035" v="811" actId="20577"/>
          <ac:spMkLst>
            <pc:docMk/>
            <pc:sldMk cId="726540349" sldId="280"/>
            <ac:spMk id="10" creationId="{4EC71CF4-469D-DA94-CEF7-91CE42071961}"/>
          </ac:spMkLst>
        </pc:spChg>
      </pc:sldChg>
      <pc:sldChg chg="addSp delSp modSp add replId">
        <pc:chgData name="Pauline LaPresta" userId="S::plapresta@scad.edu::c1af3bd9-a749-47a9-99e4-5ab31c6c4c6b" providerId="AD" clId="Web-{13D1EBE8-10D9-1F60-BB2C-12D8E53E6B24}" dt="2026-06-09T21:29:30.021" v="799" actId="1076"/>
        <pc:sldMkLst>
          <pc:docMk/>
          <pc:sldMk cId="3426554960" sldId="283"/>
        </pc:sldMkLst>
        <pc:spChg chg="add mod">
          <ac:chgData name="Pauline LaPresta" userId="S::plapresta@scad.edu::c1af3bd9-a749-47a9-99e4-5ab31c6c4c6b" providerId="AD" clId="Web-{13D1EBE8-10D9-1F60-BB2C-12D8E53E6B24}" dt="2026-06-09T21:29:30.021" v="799" actId="1076"/>
          <ac:spMkLst>
            <pc:docMk/>
            <pc:sldMk cId="3426554960" sldId="283"/>
            <ac:spMk id="9" creationId="{9A05C1DD-79AF-4FB9-F8F9-CBD5205E6E04}"/>
          </ac:spMkLst>
        </pc:spChg>
      </pc:sldChg>
    </pc:docChg>
  </pc:docChgLst>
  <pc:docChgLst>
    <pc:chgData name="Pauline LaPresta" userId="S::plapresta@scad.edu::c1af3bd9-a749-47a9-99e4-5ab31c6c4c6b" providerId="AD" clId="Web-{B0E1049F-A746-6033-DD5E-D0E1874B54D1}"/>
    <pc:docChg chg="modSld">
      <pc:chgData name="Pauline LaPresta" userId="S::plapresta@scad.edu::c1af3bd9-a749-47a9-99e4-5ab31c6c4c6b" providerId="AD" clId="Web-{B0E1049F-A746-6033-DD5E-D0E1874B54D1}" dt="2026-06-24T20:17:19.294" v="7" actId="20577"/>
      <pc:docMkLst>
        <pc:docMk/>
      </pc:docMkLst>
      <pc:sldChg chg="modSp">
        <pc:chgData name="Pauline LaPresta" userId="S::plapresta@scad.edu::c1af3bd9-a749-47a9-99e4-5ab31c6c4c6b" providerId="AD" clId="Web-{B0E1049F-A746-6033-DD5E-D0E1874B54D1}" dt="2026-06-24T20:17:19.294" v="7" actId="20577"/>
        <pc:sldMkLst>
          <pc:docMk/>
          <pc:sldMk cId="109857222" sldId="256"/>
        </pc:sldMkLst>
        <pc:spChg chg="mod">
          <ac:chgData name="Pauline LaPresta" userId="S::plapresta@scad.edu::c1af3bd9-a749-47a9-99e4-5ab31c6c4c6b" providerId="AD" clId="Web-{B0E1049F-A746-6033-DD5E-D0E1874B54D1}" dt="2026-06-24T20:17:19.294" v="7" actId="20577"/>
          <ac:spMkLst>
            <pc:docMk/>
            <pc:sldMk cId="109857222" sldId="256"/>
            <ac:spMk id="3" creationId="{00000000-0000-0000-0000-000000000000}"/>
          </ac:spMkLst>
        </pc:spChg>
      </pc:sldChg>
    </pc:docChg>
  </pc:docChgLst>
  <pc:docChgLst>
    <pc:chgData name="Pauline LaPresta" userId="S::plapresta@scad.edu::c1af3bd9-a749-47a9-99e4-5ab31c6c4c6b" providerId="AD" clId="Web-{F36D846D-6B46-8370-563A-B9E026C0EF8F}"/>
    <pc:docChg chg="addSld delSld modSld">
      <pc:chgData name="Pauline LaPresta" userId="S::plapresta@scad.edu::c1af3bd9-a749-47a9-99e4-5ab31c6c4c6b" providerId="AD" clId="Web-{F36D846D-6B46-8370-563A-B9E026C0EF8F}" dt="2026-06-10T13:50:04.742" v="240" actId="20577"/>
      <pc:docMkLst>
        <pc:docMk/>
      </pc:docMkLst>
      <pc:sldChg chg="modSp">
        <pc:chgData name="Pauline LaPresta" userId="S::plapresta@scad.edu::c1af3bd9-a749-47a9-99e4-5ab31c6c4c6b" providerId="AD" clId="Web-{F36D846D-6B46-8370-563A-B9E026C0EF8F}" dt="2026-06-10T13:50:04.742" v="240" actId="20577"/>
        <pc:sldMkLst>
          <pc:docMk/>
          <pc:sldMk cId="3267258665" sldId="272"/>
        </pc:sldMkLst>
        <pc:spChg chg="mod">
          <ac:chgData name="Pauline LaPresta" userId="S::plapresta@scad.edu::c1af3bd9-a749-47a9-99e4-5ab31c6c4c6b" providerId="AD" clId="Web-{F36D846D-6B46-8370-563A-B9E026C0EF8F}" dt="2026-06-10T13:50:04.742" v="240" actId="20577"/>
          <ac:spMkLst>
            <pc:docMk/>
            <pc:sldMk cId="3267258665" sldId="272"/>
            <ac:spMk id="2" creationId="{E4B72F7C-FBAA-69BA-E1D2-C8AA86FD6FB9}"/>
          </ac:spMkLst>
        </pc:spChg>
      </pc:sldChg>
      <pc:sldChg chg="addSp delSp modSp">
        <pc:chgData name="Pauline LaPresta" userId="S::plapresta@scad.edu::c1af3bd9-a749-47a9-99e4-5ab31c6c4c6b" providerId="AD" clId="Web-{F36D846D-6B46-8370-563A-B9E026C0EF8F}" dt="2026-06-10T12:58:09.787" v="59" actId="1076"/>
        <pc:sldMkLst>
          <pc:docMk/>
          <pc:sldMk cId="1947364809" sldId="274"/>
        </pc:sldMkLst>
        <pc:spChg chg="add del mod">
          <ac:chgData name="Pauline LaPresta" userId="S::plapresta@scad.edu::c1af3bd9-a749-47a9-99e4-5ab31c6c4c6b" providerId="AD" clId="Web-{F36D846D-6B46-8370-563A-B9E026C0EF8F}" dt="2026-06-10T12:58:09.787" v="59" actId="1076"/>
          <ac:spMkLst>
            <pc:docMk/>
            <pc:sldMk cId="1947364809" sldId="274"/>
            <ac:spMk id="5" creationId="{443DC33B-CE76-4F24-5A77-490892CE630E}"/>
          </ac:spMkLst>
        </pc:spChg>
      </pc:sldChg>
      <pc:sldChg chg="addSp delSp modSp">
        <pc:chgData name="Pauline LaPresta" userId="S::plapresta@scad.edu::c1af3bd9-a749-47a9-99e4-5ab31c6c4c6b" providerId="AD" clId="Web-{F36D846D-6B46-8370-563A-B9E026C0EF8F}" dt="2026-06-10T13:43:03.990" v="155" actId="14100"/>
        <pc:sldMkLst>
          <pc:docMk/>
          <pc:sldMk cId="4126483383" sldId="278"/>
        </pc:sldMkLst>
        <pc:spChg chg="mod">
          <ac:chgData name="Pauline LaPresta" userId="S::plapresta@scad.edu::c1af3bd9-a749-47a9-99e4-5ab31c6c4c6b" providerId="AD" clId="Web-{F36D846D-6B46-8370-563A-B9E026C0EF8F}" dt="2026-06-10T13:42:29.379" v="148" actId="1076"/>
          <ac:spMkLst>
            <pc:docMk/>
            <pc:sldMk cId="4126483383" sldId="278"/>
            <ac:spMk id="13" creationId="{B7BA8DE0-C8AA-8E0B-1E93-19C04C16441C}"/>
          </ac:spMkLst>
        </pc:spChg>
        <pc:graphicFrameChg chg="mod">
          <ac:chgData name="Pauline LaPresta" userId="S::plapresta@scad.edu::c1af3bd9-a749-47a9-99e4-5ab31c6c4c6b" providerId="AD" clId="Web-{F36D846D-6B46-8370-563A-B9E026C0EF8F}" dt="2026-06-10T13:42:29.348" v="147" actId="1076"/>
          <ac:graphicFrameMkLst>
            <pc:docMk/>
            <pc:sldMk cId="4126483383" sldId="278"/>
            <ac:graphicFrameMk id="11" creationId="{BB34C0F7-8F27-C388-FC38-EDF4B7CD71F4}"/>
          </ac:graphicFrameMkLst>
        </pc:graphicFrameChg>
      </pc:sldChg>
      <pc:sldChg chg="addSp delSp modSp">
        <pc:chgData name="Pauline LaPresta" userId="S::plapresta@scad.edu::c1af3bd9-a749-47a9-99e4-5ab31c6c4c6b" providerId="AD" clId="Web-{F36D846D-6B46-8370-563A-B9E026C0EF8F}" dt="2026-06-10T13:17:54.253" v="133"/>
        <pc:sldMkLst>
          <pc:docMk/>
          <pc:sldMk cId="1608235110" sldId="279"/>
        </pc:sldMkLst>
        <pc:spChg chg="mod">
          <ac:chgData name="Pauline LaPresta" userId="S::plapresta@scad.edu::c1af3bd9-a749-47a9-99e4-5ab31c6c4c6b" providerId="AD" clId="Web-{F36D846D-6B46-8370-563A-B9E026C0EF8F}" dt="2026-06-10T13:17:09.267" v="100" actId="1076"/>
          <ac:spMkLst>
            <pc:docMk/>
            <pc:sldMk cId="1608235110" sldId="279"/>
            <ac:spMk id="6" creationId="{AE0F7215-9E30-7F6B-E08C-27E58FC0CF88}"/>
          </ac:spMkLst>
        </pc:spChg>
        <pc:spChg chg="mod">
          <ac:chgData name="Pauline LaPresta" userId="S::plapresta@scad.edu::c1af3bd9-a749-47a9-99e4-5ab31c6c4c6b" providerId="AD" clId="Web-{F36D846D-6B46-8370-563A-B9E026C0EF8F}" dt="2026-06-10T13:17:20.361" v="106" actId="1076"/>
          <ac:spMkLst>
            <pc:docMk/>
            <pc:sldMk cId="1608235110" sldId="279"/>
            <ac:spMk id="11" creationId="{BA1A313C-14D6-3EA9-5283-5CF0580BD5F2}"/>
          </ac:spMkLst>
        </pc:spChg>
        <pc:graphicFrameChg chg="mod modGraphic">
          <ac:chgData name="Pauline LaPresta" userId="S::plapresta@scad.edu::c1af3bd9-a749-47a9-99e4-5ab31c6c4c6b" providerId="AD" clId="Web-{F36D846D-6B46-8370-563A-B9E026C0EF8F}" dt="2026-06-10T13:17:54.253" v="133"/>
          <ac:graphicFrameMkLst>
            <pc:docMk/>
            <pc:sldMk cId="1608235110" sldId="279"/>
            <ac:graphicFrameMk id="9" creationId="{B50E18D2-68F7-E9D0-236A-071076D0CE36}"/>
          </ac:graphicFrameMkLst>
        </pc:graphicFrameChg>
      </pc:sldChg>
      <pc:sldChg chg="addSp delSp modSp">
        <pc:chgData name="Pauline LaPresta" userId="S::plapresta@scad.edu::c1af3bd9-a749-47a9-99e4-5ab31c6c4c6b" providerId="AD" clId="Web-{F36D846D-6B46-8370-563A-B9E026C0EF8F}" dt="2026-06-10T13:15:07.374" v="82"/>
        <pc:sldMkLst>
          <pc:docMk/>
          <pc:sldMk cId="3426554960" sldId="283"/>
        </pc:sldMkLst>
        <pc:graphicFrameChg chg="mod modGraphic">
          <ac:chgData name="Pauline LaPresta" userId="S::plapresta@scad.edu::c1af3bd9-a749-47a9-99e4-5ab31c6c4c6b" providerId="AD" clId="Web-{F36D846D-6B46-8370-563A-B9E026C0EF8F}" dt="2026-06-10T13:15:07.374" v="82"/>
          <ac:graphicFrameMkLst>
            <pc:docMk/>
            <pc:sldMk cId="3426554960" sldId="283"/>
            <ac:graphicFrameMk id="11" creationId="{373E7193-487D-AC6C-EE97-070253C1A4E9}"/>
          </ac:graphicFrameMkLst>
        </pc:graphicFrameChg>
      </pc:sldChg>
      <pc:sldChg chg="addSp delSp modSp">
        <pc:chgData name="Pauline LaPresta" userId="S::plapresta@scad.edu::c1af3bd9-a749-47a9-99e4-5ab31c6c4c6b" providerId="AD" clId="Web-{F36D846D-6B46-8370-563A-B9E026C0EF8F}" dt="2026-06-10T13:12:45.746" v="66" actId="1076"/>
        <pc:sldMkLst>
          <pc:docMk/>
          <pc:sldMk cId="4263131685" sldId="285"/>
        </pc:sldMkLst>
      </pc:sldChg>
      <pc:sldChg chg="modSp">
        <pc:chgData name="Pauline LaPresta" userId="S::plapresta@scad.edu::c1af3bd9-a749-47a9-99e4-5ab31c6c4c6b" providerId="AD" clId="Web-{F36D846D-6B46-8370-563A-B9E026C0EF8F}" dt="2026-06-10T13:46:52.140" v="207" actId="1076"/>
        <pc:sldMkLst>
          <pc:docMk/>
          <pc:sldMk cId="4216124876" sldId="286"/>
        </pc:sldMkLst>
        <pc:spChg chg="mod">
          <ac:chgData name="Pauline LaPresta" userId="S::plapresta@scad.edu::c1af3bd9-a749-47a9-99e4-5ab31c6c4c6b" providerId="AD" clId="Web-{F36D846D-6B46-8370-563A-B9E026C0EF8F}" dt="2026-06-10T13:46:52.140" v="207" actId="1076"/>
          <ac:spMkLst>
            <pc:docMk/>
            <pc:sldMk cId="4216124876" sldId="286"/>
            <ac:spMk id="14" creationId="{34F22BDA-CD76-F21F-6289-D7B8429126D0}"/>
          </ac:spMkLst>
        </pc:spChg>
        <pc:graphicFrameChg chg="mod">
          <ac:chgData name="Pauline LaPresta" userId="S::plapresta@scad.edu::c1af3bd9-a749-47a9-99e4-5ab31c6c4c6b" providerId="AD" clId="Web-{F36D846D-6B46-8370-563A-B9E026C0EF8F}" dt="2026-06-10T13:46:52.109" v="205" actId="1076"/>
          <ac:graphicFrameMkLst>
            <pc:docMk/>
            <pc:sldMk cId="4216124876" sldId="286"/>
            <ac:graphicFrameMk id="9" creationId="{E1B917E1-0ECA-6E8C-7AA9-B98E5D2AE156}"/>
          </ac:graphicFrameMkLst>
        </pc:graphicFrameChg>
      </pc:sldChg>
      <pc:sldChg chg="addSp delSp modSp add replId">
        <pc:chgData name="Pauline LaPresta" userId="S::plapresta@scad.edu::c1af3bd9-a749-47a9-99e4-5ab31c6c4c6b" providerId="AD" clId="Web-{F36D846D-6B46-8370-563A-B9E026C0EF8F}" dt="2026-06-10T13:45:13.871" v="203"/>
        <pc:sldMkLst>
          <pc:docMk/>
          <pc:sldMk cId="3970805215" sldId="288"/>
        </pc:sldMkLst>
        <pc:spChg chg="mod">
          <ac:chgData name="Pauline LaPresta" userId="S::plapresta@scad.edu::c1af3bd9-a749-47a9-99e4-5ab31c6c4c6b" providerId="AD" clId="Web-{F36D846D-6B46-8370-563A-B9E026C0EF8F}" dt="2026-06-10T13:43:43.304" v="162" actId="20577"/>
          <ac:spMkLst>
            <pc:docMk/>
            <pc:sldMk cId="3970805215" sldId="288"/>
            <ac:spMk id="2" creationId="{DCCA4E9B-E742-CE87-9151-B0CD6D301A02}"/>
          </ac:spMkLst>
        </pc:spChg>
        <pc:graphicFrameChg chg="add">
          <ac:chgData name="Pauline LaPresta" userId="S::plapresta@scad.edu::c1af3bd9-a749-47a9-99e4-5ab31c6c4c6b" providerId="AD" clId="Web-{F36D846D-6B46-8370-563A-B9E026C0EF8F}" dt="2026-06-10T13:44:17.743" v="178"/>
          <ac:graphicFrameMkLst>
            <pc:docMk/>
            <pc:sldMk cId="3970805215" sldId="288"/>
            <ac:graphicFrameMk id="9" creationId="{B70F60B9-6E01-97DE-D7FA-D786622B805A}"/>
          </ac:graphicFrameMkLst>
        </pc:graphicFrameChg>
      </pc:sldChg>
      <pc:sldChg chg="modSp add replId">
        <pc:chgData name="Pauline LaPresta" userId="S::plapresta@scad.edu::c1af3bd9-a749-47a9-99e4-5ab31c6c4c6b" providerId="AD" clId="Web-{F36D846D-6B46-8370-563A-B9E026C0EF8F}" dt="2026-06-10T13:49:42.491" v="236" actId="20577"/>
        <pc:sldMkLst>
          <pc:docMk/>
          <pc:sldMk cId="3422958143" sldId="289"/>
        </pc:sldMkLst>
        <pc:spChg chg="mod">
          <ac:chgData name="Pauline LaPresta" userId="S::plapresta@scad.edu::c1af3bd9-a749-47a9-99e4-5ab31c6c4c6b" providerId="AD" clId="Web-{F36D846D-6B46-8370-563A-B9E026C0EF8F}" dt="2026-06-10T13:49:42.491" v="236" actId="20577"/>
          <ac:spMkLst>
            <pc:docMk/>
            <pc:sldMk cId="3422958143" sldId="289"/>
            <ac:spMk id="2" creationId="{AE5ACD29-7023-FE80-0CFD-66948637EAAE}"/>
          </ac:spMkLst>
        </pc:spChg>
      </pc:sldChg>
    </pc:docChg>
  </pc:docChgLst>
  <pc:docChgLst>
    <pc:chgData name="Pauline LaPresta" userId="S::plapresta@scad.edu::c1af3bd9-a749-47a9-99e4-5ab31c6c4c6b" providerId="AD" clId="Web-{7FBA8C89-40D8-6F4A-13CA-3BFF4DC9D064}"/>
    <pc:docChg chg="delSld modSld">
      <pc:chgData name="Pauline LaPresta" userId="S::plapresta@scad.edu::c1af3bd9-a749-47a9-99e4-5ab31c6c4c6b" providerId="AD" clId="Web-{7FBA8C89-40D8-6F4A-13CA-3BFF4DC9D064}" dt="2026-06-24T20:11:19.542" v="58" actId="20577"/>
      <pc:docMkLst>
        <pc:docMk/>
      </pc:docMkLst>
      <pc:sldChg chg="modSp">
        <pc:chgData name="Pauline LaPresta" userId="S::plapresta@scad.edu::c1af3bd9-a749-47a9-99e4-5ab31c6c4c6b" providerId="AD" clId="Web-{7FBA8C89-40D8-6F4A-13CA-3BFF4DC9D064}" dt="2026-06-24T20:11:19.542" v="58" actId="20577"/>
        <pc:sldMkLst>
          <pc:docMk/>
          <pc:sldMk cId="836835583" sldId="268"/>
        </pc:sldMkLst>
        <pc:spChg chg="mod">
          <ac:chgData name="Pauline LaPresta" userId="S::plapresta@scad.edu::c1af3bd9-a749-47a9-99e4-5ab31c6c4c6b" providerId="AD" clId="Web-{7FBA8C89-40D8-6F4A-13CA-3BFF4DC9D064}" dt="2026-06-24T20:11:19.542" v="58" actId="20577"/>
          <ac:spMkLst>
            <pc:docMk/>
            <pc:sldMk cId="836835583" sldId="268"/>
            <ac:spMk id="8" creationId="{2D7E6827-A4A2-EEDB-8B1D-79E93188A84A}"/>
          </ac:spMkLst>
        </pc:spChg>
      </pc:sldChg>
      <pc:sldChg chg="modSp">
        <pc:chgData name="Pauline LaPresta" userId="S::plapresta@scad.edu::c1af3bd9-a749-47a9-99e4-5ab31c6c4c6b" providerId="AD" clId="Web-{7FBA8C89-40D8-6F4A-13CA-3BFF4DC9D064}" dt="2026-06-24T20:00:44.859" v="17"/>
        <pc:sldMkLst>
          <pc:docMk/>
          <pc:sldMk cId="2269870402" sldId="297"/>
        </pc:sldMkLst>
        <pc:graphicFrameChg chg="modGraphic">
          <ac:chgData name="Pauline LaPresta" userId="S::plapresta@scad.edu::c1af3bd9-a749-47a9-99e4-5ab31c6c4c6b" providerId="AD" clId="Web-{7FBA8C89-40D8-6F4A-13CA-3BFF4DC9D064}" dt="2026-06-24T20:00:44.859" v="17"/>
          <ac:graphicFrameMkLst>
            <pc:docMk/>
            <pc:sldMk cId="2269870402" sldId="297"/>
            <ac:graphicFrameMk id="19" creationId="{BE6F5609-7422-871B-0393-D2CE30F73BF1}"/>
          </ac:graphicFrameMkLst>
        </pc:graphicFrameChg>
      </pc:sldChg>
      <pc:sldChg chg="modSp">
        <pc:chgData name="Pauline LaPresta" userId="S::plapresta@scad.edu::c1af3bd9-a749-47a9-99e4-5ab31c6c4c6b" providerId="AD" clId="Web-{7FBA8C89-40D8-6F4A-13CA-3BFF4DC9D064}" dt="2026-06-24T20:07:03.312" v="37" actId="20577"/>
        <pc:sldMkLst>
          <pc:docMk/>
          <pc:sldMk cId="2481542196" sldId="302"/>
        </pc:sldMkLst>
        <pc:spChg chg="mod">
          <ac:chgData name="Pauline LaPresta" userId="S::plapresta@scad.edu::c1af3bd9-a749-47a9-99e4-5ab31c6c4c6b" providerId="AD" clId="Web-{7FBA8C89-40D8-6F4A-13CA-3BFF4DC9D064}" dt="2026-06-24T20:07:03.312" v="37" actId="20577"/>
          <ac:spMkLst>
            <pc:docMk/>
            <pc:sldMk cId="2481542196" sldId="302"/>
            <ac:spMk id="8" creationId="{281F2ED6-F1D7-8315-29D5-AAC1A050B829}"/>
          </ac:spMkLst>
        </pc:spChg>
      </pc:sldChg>
      <pc:sldChg chg="modSp">
        <pc:chgData name="Pauline LaPresta" userId="S::plapresta@scad.edu::c1af3bd9-a749-47a9-99e4-5ab31c6c4c6b" providerId="AD" clId="Web-{7FBA8C89-40D8-6F4A-13CA-3BFF4DC9D064}" dt="2026-06-24T19:05:31.003" v="15" actId="14100"/>
        <pc:sldMkLst>
          <pc:docMk/>
          <pc:sldMk cId="2026908786" sldId="324"/>
        </pc:sldMkLst>
        <pc:spChg chg="mod">
          <ac:chgData name="Pauline LaPresta" userId="S::plapresta@scad.edu::c1af3bd9-a749-47a9-99e4-5ab31c6c4c6b" providerId="AD" clId="Web-{7FBA8C89-40D8-6F4A-13CA-3BFF4DC9D064}" dt="2026-06-24T19:05:31.003" v="15" actId="14100"/>
          <ac:spMkLst>
            <pc:docMk/>
            <pc:sldMk cId="2026908786" sldId="324"/>
            <ac:spMk id="2" creationId="{FECE61C0-3038-83D3-521B-F8DD33E937D5}"/>
          </ac:spMkLst>
        </pc:spChg>
      </pc:sldChg>
      <pc:sldChg chg="modSp">
        <pc:chgData name="Pauline LaPresta" userId="S::plapresta@scad.edu::c1af3bd9-a749-47a9-99e4-5ab31c6c4c6b" providerId="AD" clId="Web-{7FBA8C89-40D8-6F4A-13CA-3BFF4DC9D064}" dt="2026-06-24T20:08:01.315" v="54" actId="20577"/>
        <pc:sldMkLst>
          <pc:docMk/>
          <pc:sldMk cId="2637349612" sldId="325"/>
        </pc:sldMkLst>
        <pc:spChg chg="mod">
          <ac:chgData name="Pauline LaPresta" userId="S::plapresta@scad.edu::c1af3bd9-a749-47a9-99e4-5ab31c6c4c6b" providerId="AD" clId="Web-{7FBA8C89-40D8-6F4A-13CA-3BFF4DC9D064}" dt="2026-06-24T20:08:01.315" v="54" actId="20577"/>
          <ac:spMkLst>
            <pc:docMk/>
            <pc:sldMk cId="2637349612" sldId="325"/>
            <ac:spMk id="8" creationId="{DA067B63-F02E-6C99-77CC-AFD3F0B49084}"/>
          </ac:spMkLst>
        </pc:spChg>
      </pc:sldChg>
      <pc:sldChg chg="modSp">
        <pc:chgData name="Pauline LaPresta" userId="S::plapresta@scad.edu::c1af3bd9-a749-47a9-99e4-5ab31c6c4c6b" providerId="AD" clId="Web-{7FBA8C89-40D8-6F4A-13CA-3BFF4DC9D064}" dt="2026-06-24T16:08:14.650" v="3" actId="20577"/>
        <pc:sldMkLst>
          <pc:docMk/>
          <pc:sldMk cId="134067621" sldId="327"/>
        </pc:sldMkLst>
        <pc:spChg chg="mod">
          <ac:chgData name="Pauline LaPresta" userId="S::plapresta@scad.edu::c1af3bd9-a749-47a9-99e4-5ab31c6c4c6b" providerId="AD" clId="Web-{7FBA8C89-40D8-6F4A-13CA-3BFF4DC9D064}" dt="2026-06-24T16:08:14.650" v="3" actId="20577"/>
          <ac:spMkLst>
            <pc:docMk/>
            <pc:sldMk cId="134067621" sldId="327"/>
            <ac:spMk id="3" creationId="{D8599722-5CC3-1A45-E56A-00CEB1CC1BBE}"/>
          </ac:spMkLst>
        </pc:spChg>
      </pc:sldChg>
    </pc:docChg>
  </pc:docChgLst>
  <pc:docChgLst>
    <pc:chgData name="Pauline LaPresta" userId="S::plapresta@scad.edu::c1af3bd9-a749-47a9-99e4-5ab31c6c4c6b" providerId="AD" clId="Web-{34BD98B6-0DAB-AF3D-E435-C0AEDB292F7E}"/>
    <pc:docChg chg="addSld delSld modSld sldOrd">
      <pc:chgData name="Pauline LaPresta" userId="S::plapresta@scad.edu::c1af3bd9-a749-47a9-99e4-5ab31c6c4c6b" providerId="AD" clId="Web-{34BD98B6-0DAB-AF3D-E435-C0AEDB292F7E}" dt="2026-06-12T20:32:12.943" v="6189"/>
      <pc:docMkLst>
        <pc:docMk/>
      </pc:docMkLst>
      <pc:sldChg chg="modSp">
        <pc:chgData name="Pauline LaPresta" userId="S::plapresta@scad.edu::c1af3bd9-a749-47a9-99e4-5ab31c6c4c6b" providerId="AD" clId="Web-{34BD98B6-0DAB-AF3D-E435-C0AEDB292F7E}" dt="2026-06-12T20:24:09.610" v="6132" actId="20577"/>
        <pc:sldMkLst>
          <pc:docMk/>
          <pc:sldMk cId="2551081693" sldId="258"/>
        </pc:sldMkLst>
        <pc:spChg chg="mod">
          <ac:chgData name="Pauline LaPresta" userId="S::plapresta@scad.edu::c1af3bd9-a749-47a9-99e4-5ab31c6c4c6b" providerId="AD" clId="Web-{34BD98B6-0DAB-AF3D-E435-C0AEDB292F7E}" dt="2026-06-12T20:24:09.610" v="6132" actId="20577"/>
          <ac:spMkLst>
            <pc:docMk/>
            <pc:sldMk cId="2551081693" sldId="258"/>
            <ac:spMk id="2" creationId="{8DF1E5D3-9113-AFC4-A12C-DE35DF5303B9}"/>
          </ac:spMkLst>
        </pc:spChg>
      </pc:sldChg>
      <pc:sldChg chg="modSp">
        <pc:chgData name="Pauline LaPresta" userId="S::plapresta@scad.edu::c1af3bd9-a749-47a9-99e4-5ab31c6c4c6b" providerId="AD" clId="Web-{34BD98B6-0DAB-AF3D-E435-C0AEDB292F7E}" dt="2026-06-12T19:55:54.242" v="5915" actId="1076"/>
        <pc:sldMkLst>
          <pc:docMk/>
          <pc:sldMk cId="3907647823" sldId="260"/>
        </pc:sldMkLst>
        <pc:spChg chg="mod">
          <ac:chgData name="Pauline LaPresta" userId="S::plapresta@scad.edu::c1af3bd9-a749-47a9-99e4-5ab31c6c4c6b" providerId="AD" clId="Web-{34BD98B6-0DAB-AF3D-E435-C0AEDB292F7E}" dt="2026-06-12T19:55:54.242" v="5915" actId="1076"/>
          <ac:spMkLst>
            <pc:docMk/>
            <pc:sldMk cId="3907647823" sldId="260"/>
            <ac:spMk id="11" creationId="{9A4A3116-1F30-9339-D55F-30D4670842F1}"/>
          </ac:spMkLst>
        </pc:spChg>
      </pc:sldChg>
      <pc:sldChg chg="addSp modSp">
        <pc:chgData name="Pauline LaPresta" userId="S::plapresta@scad.edu::c1af3bd9-a749-47a9-99e4-5ab31c6c4c6b" providerId="AD" clId="Web-{34BD98B6-0DAB-AF3D-E435-C0AEDB292F7E}" dt="2026-06-12T19:46:18.092" v="5747" actId="20577"/>
        <pc:sldMkLst>
          <pc:docMk/>
          <pc:sldMk cId="209331037" sldId="264"/>
        </pc:sldMkLst>
        <pc:spChg chg="add mod">
          <ac:chgData name="Pauline LaPresta" userId="S::plapresta@scad.edu::c1af3bd9-a749-47a9-99e4-5ab31c6c4c6b" providerId="AD" clId="Web-{34BD98B6-0DAB-AF3D-E435-C0AEDB292F7E}" dt="2026-06-12T18:58:13.956" v="5443" actId="1076"/>
          <ac:spMkLst>
            <pc:docMk/>
            <pc:sldMk cId="209331037" sldId="264"/>
            <ac:spMk id="3" creationId="{A211E33C-F20A-1B42-4398-0B7E4143DBFB}"/>
          </ac:spMkLst>
        </pc:spChg>
        <pc:spChg chg="mod">
          <ac:chgData name="Pauline LaPresta" userId="S::plapresta@scad.edu::c1af3bd9-a749-47a9-99e4-5ab31c6c4c6b" providerId="AD" clId="Web-{34BD98B6-0DAB-AF3D-E435-C0AEDB292F7E}" dt="2026-06-12T19:46:18.092" v="5747" actId="20577"/>
          <ac:spMkLst>
            <pc:docMk/>
            <pc:sldMk cId="209331037" sldId="264"/>
            <ac:spMk id="5" creationId="{C430F89C-E39A-A400-BFB4-52E90B09D839}"/>
          </ac:spMkLst>
        </pc:spChg>
      </pc:sldChg>
      <pc:sldChg chg="addSp delSp modSp">
        <pc:chgData name="Pauline LaPresta" userId="S::plapresta@scad.edu::c1af3bd9-a749-47a9-99e4-5ab31c6c4c6b" providerId="AD" clId="Web-{34BD98B6-0DAB-AF3D-E435-C0AEDB292F7E}" dt="2026-06-12T19:48:10.769" v="5760" actId="20577"/>
        <pc:sldMkLst>
          <pc:docMk/>
          <pc:sldMk cId="1109338220" sldId="265"/>
        </pc:sldMkLst>
        <pc:spChg chg="mod">
          <ac:chgData name="Pauline LaPresta" userId="S::plapresta@scad.edu::c1af3bd9-a749-47a9-99e4-5ab31c6c4c6b" providerId="AD" clId="Web-{34BD98B6-0DAB-AF3D-E435-C0AEDB292F7E}" dt="2026-06-12T19:48:10.769" v="5760" actId="20577"/>
          <ac:spMkLst>
            <pc:docMk/>
            <pc:sldMk cId="1109338220" sldId="265"/>
            <ac:spMk id="5" creationId="{99E661EF-1CBF-A7F4-CA28-0314D4FABF8B}"/>
          </ac:spMkLst>
        </pc:spChg>
        <pc:spChg chg="add">
          <ac:chgData name="Pauline LaPresta" userId="S::plapresta@scad.edu::c1af3bd9-a749-47a9-99e4-5ab31c6c4c6b" providerId="AD" clId="Web-{34BD98B6-0DAB-AF3D-E435-C0AEDB292F7E}" dt="2026-06-12T18:58:28.409" v="5448"/>
          <ac:spMkLst>
            <pc:docMk/>
            <pc:sldMk cId="1109338220" sldId="265"/>
            <ac:spMk id="8" creationId="{33CD43C2-11A2-4DC5-1B7F-11B80DA911DA}"/>
          </ac:spMkLst>
        </pc:spChg>
      </pc:sldChg>
      <pc:sldChg chg="addSp modSp">
        <pc:chgData name="Pauline LaPresta" userId="S::plapresta@scad.edu::c1af3bd9-a749-47a9-99e4-5ab31c6c4c6b" providerId="AD" clId="Web-{34BD98B6-0DAB-AF3D-E435-C0AEDB292F7E}" dt="2026-06-12T19:48:51.849" v="5766" actId="20577"/>
        <pc:sldMkLst>
          <pc:docMk/>
          <pc:sldMk cId="2397967079" sldId="266"/>
        </pc:sldMkLst>
        <pc:spChg chg="mod">
          <ac:chgData name="Pauline LaPresta" userId="S::plapresta@scad.edu::c1af3bd9-a749-47a9-99e4-5ab31c6c4c6b" providerId="AD" clId="Web-{34BD98B6-0DAB-AF3D-E435-C0AEDB292F7E}" dt="2026-06-12T19:48:51.849" v="5766" actId="20577"/>
          <ac:spMkLst>
            <pc:docMk/>
            <pc:sldMk cId="2397967079" sldId="266"/>
            <ac:spMk id="3" creationId="{F21AE88B-4308-BD67-6E7C-EF01926EF8CF}"/>
          </ac:spMkLst>
        </pc:spChg>
        <pc:spChg chg="add">
          <ac:chgData name="Pauline LaPresta" userId="S::plapresta@scad.edu::c1af3bd9-a749-47a9-99e4-5ab31c6c4c6b" providerId="AD" clId="Web-{34BD98B6-0DAB-AF3D-E435-C0AEDB292F7E}" dt="2026-06-12T18:58:31.941" v="5449"/>
          <ac:spMkLst>
            <pc:docMk/>
            <pc:sldMk cId="2397967079" sldId="266"/>
            <ac:spMk id="7" creationId="{8BE24761-8988-0E2D-6DE0-6C80BB8C5242}"/>
          </ac:spMkLst>
        </pc:spChg>
      </pc:sldChg>
      <pc:sldChg chg="addSp delSp modSp">
        <pc:chgData name="Pauline LaPresta" userId="S::plapresta@scad.edu::c1af3bd9-a749-47a9-99e4-5ab31c6c4c6b" providerId="AD" clId="Web-{34BD98B6-0DAB-AF3D-E435-C0AEDB292F7E}" dt="2026-06-11T14:30:47.737" v="998" actId="20577"/>
        <pc:sldMkLst>
          <pc:docMk/>
          <pc:sldMk cId="836835583" sldId="268"/>
        </pc:sldMkLst>
        <pc:spChg chg="mod">
          <ac:chgData name="Pauline LaPresta" userId="S::plapresta@scad.edu::c1af3bd9-a749-47a9-99e4-5ab31c6c4c6b" providerId="AD" clId="Web-{34BD98B6-0DAB-AF3D-E435-C0AEDB292F7E}" dt="2026-06-11T14:30:47.737" v="998" actId="20577"/>
          <ac:spMkLst>
            <pc:docMk/>
            <pc:sldMk cId="836835583" sldId="268"/>
            <ac:spMk id="8" creationId="{2D7E6827-A4A2-EEDB-8B1D-79E93188A84A}"/>
          </ac:spMkLst>
        </pc:spChg>
      </pc:sldChg>
      <pc:sldChg chg="addSp delSp modSp">
        <pc:chgData name="Pauline LaPresta" userId="S::plapresta@scad.edu::c1af3bd9-a749-47a9-99e4-5ab31c6c4c6b" providerId="AD" clId="Web-{34BD98B6-0DAB-AF3D-E435-C0AEDB292F7E}" dt="2026-06-12T19:49:45.148" v="5770" actId="20577"/>
        <pc:sldMkLst>
          <pc:docMk/>
          <pc:sldMk cId="2831626652" sldId="270"/>
        </pc:sldMkLst>
        <pc:spChg chg="mod">
          <ac:chgData name="Pauline LaPresta" userId="S::plapresta@scad.edu::c1af3bd9-a749-47a9-99e4-5ab31c6c4c6b" providerId="AD" clId="Web-{34BD98B6-0DAB-AF3D-E435-C0AEDB292F7E}" dt="2026-06-12T19:49:45.148" v="5770" actId="20577"/>
          <ac:spMkLst>
            <pc:docMk/>
            <pc:sldMk cId="2831626652" sldId="270"/>
            <ac:spMk id="3" creationId="{1733CFC3-34F3-8B63-7B45-DD0CD48AD590}"/>
          </ac:spMkLst>
        </pc:spChg>
        <pc:spChg chg="add">
          <ac:chgData name="Pauline LaPresta" userId="S::plapresta@scad.edu::c1af3bd9-a749-47a9-99e4-5ab31c6c4c6b" providerId="AD" clId="Web-{34BD98B6-0DAB-AF3D-E435-C0AEDB292F7E}" dt="2026-06-12T18:58:36.050" v="5450"/>
          <ac:spMkLst>
            <pc:docMk/>
            <pc:sldMk cId="2831626652" sldId="270"/>
            <ac:spMk id="7" creationId="{A23C91EF-7113-DBD7-8DA5-E360C07E1EA8}"/>
          </ac:spMkLst>
        </pc:spChg>
      </pc:sldChg>
      <pc:sldChg chg="delSp modSp">
        <pc:chgData name="Pauline LaPresta" userId="S::plapresta@scad.edu::c1af3bd9-a749-47a9-99e4-5ab31c6c4c6b" providerId="AD" clId="Web-{34BD98B6-0DAB-AF3D-E435-C0AEDB292F7E}" dt="2026-06-12T19:36:20.755" v="5567" actId="20577"/>
        <pc:sldMkLst>
          <pc:docMk/>
          <pc:sldMk cId="2127130977" sldId="271"/>
        </pc:sldMkLst>
        <pc:spChg chg="mod">
          <ac:chgData name="Pauline LaPresta" userId="S::plapresta@scad.edu::c1af3bd9-a749-47a9-99e4-5ab31c6c4c6b" providerId="AD" clId="Web-{34BD98B6-0DAB-AF3D-E435-C0AEDB292F7E}" dt="2026-06-12T19:36:20.755" v="5567" actId="20577"/>
          <ac:spMkLst>
            <pc:docMk/>
            <pc:sldMk cId="2127130977" sldId="271"/>
            <ac:spMk id="2" creationId="{E4B72F7C-FBAA-69BA-E1D2-C8AA86FD6FB9}"/>
          </ac:spMkLst>
        </pc:spChg>
      </pc:sldChg>
      <pc:sldChg chg="delSp modSp">
        <pc:chgData name="Pauline LaPresta" userId="S::plapresta@scad.edu::c1af3bd9-a749-47a9-99e4-5ab31c6c4c6b" providerId="AD" clId="Web-{34BD98B6-0DAB-AF3D-E435-C0AEDB292F7E}" dt="2026-06-12T19:36:31.630" v="5571" actId="20577"/>
        <pc:sldMkLst>
          <pc:docMk/>
          <pc:sldMk cId="3267258665" sldId="272"/>
        </pc:sldMkLst>
        <pc:spChg chg="mod">
          <ac:chgData name="Pauline LaPresta" userId="S::plapresta@scad.edu::c1af3bd9-a749-47a9-99e4-5ab31c6c4c6b" providerId="AD" clId="Web-{34BD98B6-0DAB-AF3D-E435-C0AEDB292F7E}" dt="2026-06-12T19:36:31.630" v="5571" actId="20577"/>
          <ac:spMkLst>
            <pc:docMk/>
            <pc:sldMk cId="3267258665" sldId="272"/>
            <ac:spMk id="2" creationId="{E4B72F7C-FBAA-69BA-E1D2-C8AA86FD6FB9}"/>
          </ac:spMkLst>
        </pc:spChg>
      </pc:sldChg>
      <pc:sldChg chg="addSp delSp modSp">
        <pc:chgData name="Pauline LaPresta" userId="S::plapresta@scad.edu::c1af3bd9-a749-47a9-99e4-5ab31c6c4c6b" providerId="AD" clId="Web-{34BD98B6-0DAB-AF3D-E435-C0AEDB292F7E}" dt="2026-06-12T20:05:46.782" v="6013" actId="20577"/>
        <pc:sldMkLst>
          <pc:docMk/>
          <pc:sldMk cId="1947364809" sldId="274"/>
        </pc:sldMkLst>
        <pc:spChg chg="add del mod">
          <ac:chgData name="Pauline LaPresta" userId="S::plapresta@scad.edu::c1af3bd9-a749-47a9-99e4-5ab31c6c4c6b" providerId="AD" clId="Web-{34BD98B6-0DAB-AF3D-E435-C0AEDB292F7E}" dt="2026-06-12T20:05:46.782" v="6013" actId="20577"/>
          <ac:spMkLst>
            <pc:docMk/>
            <pc:sldMk cId="1947364809" sldId="274"/>
            <ac:spMk id="5" creationId="{443DC33B-CE76-4F24-5A77-490892CE630E}"/>
          </ac:spMkLst>
        </pc:spChg>
        <pc:spChg chg="add mod">
          <ac:chgData name="Pauline LaPresta" userId="S::plapresta@scad.edu::c1af3bd9-a749-47a9-99e4-5ab31c6c4c6b" providerId="AD" clId="Web-{34BD98B6-0DAB-AF3D-E435-C0AEDB292F7E}" dt="2026-06-12T18:59:23.130" v="5455" actId="1076"/>
          <ac:spMkLst>
            <pc:docMk/>
            <pc:sldMk cId="1947364809" sldId="274"/>
            <ac:spMk id="7" creationId="{B0BD0E50-0649-A28D-FF94-8D58984CF967}"/>
          </ac:spMkLst>
        </pc:spChg>
      </pc:sldChg>
      <pc:sldChg chg="modSp">
        <pc:chgData name="Pauline LaPresta" userId="S::plapresta@scad.edu::c1af3bd9-a749-47a9-99e4-5ab31c6c4c6b" providerId="AD" clId="Web-{34BD98B6-0DAB-AF3D-E435-C0AEDB292F7E}" dt="2026-06-12T20:24:24.735" v="6135" actId="20577"/>
        <pc:sldMkLst>
          <pc:docMk/>
          <pc:sldMk cId="4126483383" sldId="278"/>
        </pc:sldMkLst>
        <pc:spChg chg="mod">
          <ac:chgData name="Pauline LaPresta" userId="S::plapresta@scad.edu::c1af3bd9-a749-47a9-99e4-5ab31c6c4c6b" providerId="AD" clId="Web-{34BD98B6-0DAB-AF3D-E435-C0AEDB292F7E}" dt="2026-06-12T20:24:24.735" v="6135" actId="20577"/>
          <ac:spMkLst>
            <pc:docMk/>
            <pc:sldMk cId="4126483383" sldId="278"/>
            <ac:spMk id="2" creationId="{2107B484-5209-26AC-FE7F-2EA470111830}"/>
          </ac:spMkLst>
        </pc:spChg>
        <pc:spChg chg="mod">
          <ac:chgData name="Pauline LaPresta" userId="S::plapresta@scad.edu::c1af3bd9-a749-47a9-99e4-5ab31c6c4c6b" providerId="AD" clId="Web-{34BD98B6-0DAB-AF3D-E435-C0AEDB292F7E}" dt="2026-06-12T19:56:26.790" v="5920" actId="1076"/>
          <ac:spMkLst>
            <pc:docMk/>
            <pc:sldMk cId="4126483383" sldId="278"/>
            <ac:spMk id="13" creationId="{B7BA8DE0-C8AA-8E0B-1E93-19C04C16441C}"/>
          </ac:spMkLst>
        </pc:spChg>
      </pc:sldChg>
      <pc:sldChg chg="addSp modSp">
        <pc:chgData name="Pauline LaPresta" userId="S::plapresta@scad.edu::c1af3bd9-a749-47a9-99e4-5ab31c6c4c6b" providerId="AD" clId="Web-{34BD98B6-0DAB-AF3D-E435-C0AEDB292F7E}" dt="2026-06-12T18:59:12.724" v="5453" actId="20577"/>
        <pc:sldMkLst>
          <pc:docMk/>
          <pc:sldMk cId="726540349" sldId="280"/>
        </pc:sldMkLst>
        <pc:spChg chg="add mod">
          <ac:chgData name="Pauline LaPresta" userId="S::plapresta@scad.edu::c1af3bd9-a749-47a9-99e4-5ab31c6c4c6b" providerId="AD" clId="Web-{34BD98B6-0DAB-AF3D-E435-C0AEDB292F7E}" dt="2026-06-12T18:59:12.724" v="5453" actId="20577"/>
          <ac:spMkLst>
            <pc:docMk/>
            <pc:sldMk cId="726540349" sldId="280"/>
            <ac:spMk id="5" creationId="{EF9E05FD-7923-D9B8-5D26-8390569E7CCD}"/>
          </ac:spMkLst>
        </pc:spChg>
      </pc:sldChg>
      <pc:sldChg chg="modSp">
        <pc:chgData name="Pauline LaPresta" userId="S::plapresta@scad.edu::c1af3bd9-a749-47a9-99e4-5ab31c6c4c6b" providerId="AD" clId="Web-{34BD98B6-0DAB-AF3D-E435-C0AEDB292F7E}" dt="2026-06-12T20:24:16.766" v="6134" actId="20577"/>
        <pc:sldMkLst>
          <pc:docMk/>
          <pc:sldMk cId="3426554960" sldId="283"/>
        </pc:sldMkLst>
        <pc:spChg chg="mod">
          <ac:chgData name="Pauline LaPresta" userId="S::plapresta@scad.edu::c1af3bd9-a749-47a9-99e4-5ab31c6c4c6b" providerId="AD" clId="Web-{34BD98B6-0DAB-AF3D-E435-C0AEDB292F7E}" dt="2026-06-12T20:24:16.766" v="6134" actId="20577"/>
          <ac:spMkLst>
            <pc:docMk/>
            <pc:sldMk cId="3426554960" sldId="283"/>
            <ac:spMk id="2" creationId="{63E31631-5661-904E-2B78-0629B3A6D2A1}"/>
          </ac:spMkLst>
        </pc:spChg>
      </pc:sldChg>
      <pc:sldChg chg="modSp">
        <pc:chgData name="Pauline LaPresta" userId="S::plapresta@scad.edu::c1af3bd9-a749-47a9-99e4-5ab31c6c4c6b" providerId="AD" clId="Web-{34BD98B6-0DAB-AF3D-E435-C0AEDB292F7E}" dt="2026-06-12T20:26:52.179" v="6161" actId="20577"/>
        <pc:sldMkLst>
          <pc:docMk/>
          <pc:sldMk cId="4263131685" sldId="285"/>
        </pc:sldMkLst>
        <pc:spChg chg="mod">
          <ac:chgData name="Pauline LaPresta" userId="S::plapresta@scad.edu::c1af3bd9-a749-47a9-99e4-5ab31c6c4c6b" providerId="AD" clId="Web-{34BD98B6-0DAB-AF3D-E435-C0AEDB292F7E}" dt="2026-06-12T20:26:52.179" v="6161" actId="20577"/>
          <ac:spMkLst>
            <pc:docMk/>
            <pc:sldMk cId="4263131685" sldId="285"/>
            <ac:spMk id="11" creationId="{7922BB4F-DFD4-5029-6CB6-2F0504686CF5}"/>
          </ac:spMkLst>
        </pc:spChg>
      </pc:sldChg>
      <pc:sldChg chg="modSp">
        <pc:chgData name="Pauline LaPresta" userId="S::plapresta@scad.edu::c1af3bd9-a749-47a9-99e4-5ab31c6c4c6b" providerId="AD" clId="Web-{34BD98B6-0DAB-AF3D-E435-C0AEDB292F7E}" dt="2026-06-12T19:57:45.793" v="5976" actId="20577"/>
        <pc:sldMkLst>
          <pc:docMk/>
          <pc:sldMk cId="4216124876" sldId="286"/>
        </pc:sldMkLst>
        <pc:spChg chg="mod">
          <ac:chgData name="Pauline LaPresta" userId="S::plapresta@scad.edu::c1af3bd9-a749-47a9-99e4-5ab31c6c4c6b" providerId="AD" clId="Web-{34BD98B6-0DAB-AF3D-E435-C0AEDB292F7E}" dt="2026-06-12T19:57:45.793" v="5976" actId="20577"/>
          <ac:spMkLst>
            <pc:docMk/>
            <pc:sldMk cId="4216124876" sldId="286"/>
            <ac:spMk id="14" creationId="{34F22BDA-CD76-F21F-6289-D7B8429126D0}"/>
          </ac:spMkLst>
        </pc:spChg>
        <pc:graphicFrameChg chg="modGraphic">
          <ac:chgData name="Pauline LaPresta" userId="S::plapresta@scad.edu::c1af3bd9-a749-47a9-99e4-5ab31c6c4c6b" providerId="AD" clId="Web-{34BD98B6-0DAB-AF3D-E435-C0AEDB292F7E}" dt="2026-06-11T14:52:42.177" v="1290"/>
          <ac:graphicFrameMkLst>
            <pc:docMk/>
            <pc:sldMk cId="4216124876" sldId="286"/>
            <ac:graphicFrameMk id="9" creationId="{E1B917E1-0ECA-6E8C-7AA9-B98E5D2AE156}"/>
          </ac:graphicFrameMkLst>
        </pc:graphicFrameChg>
      </pc:sldChg>
      <pc:sldChg chg="delSp modSp">
        <pc:chgData name="Pauline LaPresta" userId="S::plapresta@scad.edu::c1af3bd9-a749-47a9-99e4-5ab31c6c4c6b" providerId="AD" clId="Web-{34BD98B6-0DAB-AF3D-E435-C0AEDB292F7E}" dt="2026-06-12T19:14:49.029" v="5480" actId="20577"/>
        <pc:sldMkLst>
          <pc:docMk/>
          <pc:sldMk cId="3422958143" sldId="289"/>
        </pc:sldMkLst>
        <pc:spChg chg="mod">
          <ac:chgData name="Pauline LaPresta" userId="S::plapresta@scad.edu::c1af3bd9-a749-47a9-99e4-5ab31c6c4c6b" providerId="AD" clId="Web-{34BD98B6-0DAB-AF3D-E435-C0AEDB292F7E}" dt="2026-06-12T19:14:49.029" v="5480" actId="20577"/>
          <ac:spMkLst>
            <pc:docMk/>
            <pc:sldMk cId="3422958143" sldId="289"/>
            <ac:spMk id="2" creationId="{AE5ACD29-7023-FE80-0CFD-66948637EAAE}"/>
          </ac:spMkLst>
        </pc:spChg>
      </pc:sldChg>
      <pc:sldChg chg="addSp delSp modSp new">
        <pc:chgData name="Pauline LaPresta" userId="S::plapresta@scad.edu::c1af3bd9-a749-47a9-99e4-5ab31c6c4c6b" providerId="AD" clId="Web-{34BD98B6-0DAB-AF3D-E435-C0AEDB292F7E}" dt="2026-06-11T13:16:18.924" v="133" actId="1076"/>
        <pc:sldMkLst>
          <pc:docMk/>
          <pc:sldMk cId="2256482478" sldId="290"/>
        </pc:sldMkLst>
        <pc:spChg chg="mod">
          <ac:chgData name="Pauline LaPresta" userId="S::plapresta@scad.edu::c1af3bd9-a749-47a9-99e4-5ab31c6c4c6b" providerId="AD" clId="Web-{34BD98B6-0DAB-AF3D-E435-C0AEDB292F7E}" dt="2026-06-11T13:02:56.488" v="12" actId="20577"/>
          <ac:spMkLst>
            <pc:docMk/>
            <pc:sldMk cId="2256482478" sldId="290"/>
            <ac:spMk id="2" creationId="{BDC5F463-F607-F966-5ABD-0540106C8E6E}"/>
          </ac:spMkLst>
        </pc:spChg>
        <pc:spChg chg="add mod">
          <ac:chgData name="Pauline LaPresta" userId="S::plapresta@scad.edu::c1af3bd9-a749-47a9-99e4-5ab31c6c4c6b" providerId="AD" clId="Web-{34BD98B6-0DAB-AF3D-E435-C0AEDB292F7E}" dt="2026-06-11T13:16:18.924" v="133" actId="1076"/>
          <ac:spMkLst>
            <pc:docMk/>
            <pc:sldMk cId="2256482478" sldId="290"/>
            <ac:spMk id="11" creationId="{F64C9144-F8EB-6220-C138-1300D4F1BEE9}"/>
          </ac:spMkLst>
        </pc:spChg>
        <pc:graphicFrameChg chg="add mod modGraphic">
          <ac:chgData name="Pauline LaPresta" userId="S::plapresta@scad.edu::c1af3bd9-a749-47a9-99e4-5ab31c6c4c6b" providerId="AD" clId="Web-{34BD98B6-0DAB-AF3D-E435-C0AEDB292F7E}" dt="2026-06-11T13:16:18.924" v="132" actId="1076"/>
          <ac:graphicFrameMkLst>
            <pc:docMk/>
            <pc:sldMk cId="2256482478" sldId="290"/>
            <ac:graphicFrameMk id="9" creationId="{B986FEE7-C47C-3EC4-967A-6CE98AD04EC4}"/>
          </ac:graphicFrameMkLst>
        </pc:graphicFrameChg>
      </pc:sldChg>
      <pc:sldChg chg="addSp delSp modSp add replId">
        <pc:chgData name="Pauline LaPresta" userId="S::plapresta@scad.edu::c1af3bd9-a749-47a9-99e4-5ab31c6c4c6b" providerId="AD" clId="Web-{34BD98B6-0DAB-AF3D-E435-C0AEDB292F7E}" dt="2026-06-12T20:24:34.376" v="6136" actId="20577"/>
        <pc:sldMkLst>
          <pc:docMk/>
          <pc:sldMk cId="2967754069" sldId="291"/>
        </pc:sldMkLst>
        <pc:spChg chg="mod">
          <ac:chgData name="Pauline LaPresta" userId="S::plapresta@scad.edu::c1af3bd9-a749-47a9-99e4-5ab31c6c4c6b" providerId="AD" clId="Web-{34BD98B6-0DAB-AF3D-E435-C0AEDB292F7E}" dt="2026-06-12T20:24:34.376" v="6136" actId="20577"/>
          <ac:spMkLst>
            <pc:docMk/>
            <pc:sldMk cId="2967754069" sldId="291"/>
            <ac:spMk id="2" creationId="{C231DEBE-592D-D11B-3D5A-3B1137916AE6}"/>
          </ac:spMkLst>
        </pc:spChg>
        <pc:spChg chg="add mod">
          <ac:chgData name="Pauline LaPresta" userId="S::plapresta@scad.edu::c1af3bd9-a749-47a9-99e4-5ab31c6c4c6b" providerId="AD" clId="Web-{34BD98B6-0DAB-AF3D-E435-C0AEDB292F7E}" dt="2026-06-12T19:58:52.921" v="5990" actId="1076"/>
          <ac:spMkLst>
            <pc:docMk/>
            <pc:sldMk cId="2967754069" sldId="291"/>
            <ac:spMk id="16" creationId="{1BBB6CE5-0E07-CB0F-8457-461C12EDFC81}"/>
          </ac:spMkLst>
        </pc:spChg>
        <pc:graphicFrameChg chg="mod modGraphic">
          <ac:chgData name="Pauline LaPresta" userId="S::plapresta@scad.edu::c1af3bd9-a749-47a9-99e4-5ab31c6c4c6b" providerId="AD" clId="Web-{34BD98B6-0DAB-AF3D-E435-C0AEDB292F7E}" dt="2026-06-11T13:20:54.121" v="296" actId="1076"/>
          <ac:graphicFrameMkLst>
            <pc:docMk/>
            <pc:sldMk cId="2967754069" sldId="291"/>
            <ac:graphicFrameMk id="9" creationId="{AA7B2D14-5624-4779-67BF-4286AD050A25}"/>
          </ac:graphicFrameMkLst>
        </pc:graphicFrameChg>
      </pc:sldChg>
      <pc:sldChg chg="addSp delSp modSp add">
        <pc:chgData name="Pauline LaPresta" userId="S::plapresta@scad.edu::c1af3bd9-a749-47a9-99e4-5ab31c6c4c6b" providerId="AD" clId="Web-{34BD98B6-0DAB-AF3D-E435-C0AEDB292F7E}" dt="2026-06-11T13:30:31.126" v="567"/>
        <pc:sldMkLst>
          <pc:docMk/>
          <pc:sldMk cId="2073862611" sldId="292"/>
        </pc:sldMkLst>
        <pc:spChg chg="mod">
          <ac:chgData name="Pauline LaPresta" userId="S::plapresta@scad.edu::c1af3bd9-a749-47a9-99e4-5ab31c6c4c6b" providerId="AD" clId="Web-{34BD98B6-0DAB-AF3D-E435-C0AEDB292F7E}" dt="2026-06-11T13:23:58.487" v="300" actId="20577"/>
          <ac:spMkLst>
            <pc:docMk/>
            <pc:sldMk cId="2073862611" sldId="292"/>
            <ac:spMk id="2" creationId="{C231DEBE-592D-D11B-3D5A-3B1137916AE6}"/>
          </ac:spMkLst>
        </pc:spChg>
        <pc:graphicFrameChg chg="add mod modGraphic">
          <ac:chgData name="Pauline LaPresta" userId="S::plapresta@scad.edu::c1af3bd9-a749-47a9-99e4-5ab31c6c4c6b" providerId="AD" clId="Web-{34BD98B6-0DAB-AF3D-E435-C0AEDB292F7E}" dt="2026-06-11T13:30:31.126" v="567"/>
          <ac:graphicFrameMkLst>
            <pc:docMk/>
            <pc:sldMk cId="2073862611" sldId="292"/>
            <ac:graphicFrameMk id="13" creationId="{1211D5C3-03B4-3741-08E9-85E8BF7491F1}"/>
          </ac:graphicFrameMkLst>
        </pc:graphicFrameChg>
      </pc:sldChg>
      <pc:sldChg chg="addSp delSp modSp new">
        <pc:chgData name="Pauline LaPresta" userId="S::plapresta@scad.edu::c1af3bd9-a749-47a9-99e4-5ab31c6c4c6b" providerId="AD" clId="Web-{34BD98B6-0DAB-AF3D-E435-C0AEDB292F7E}" dt="2026-06-12T20:09:11.494" v="6087" actId="1076"/>
        <pc:sldMkLst>
          <pc:docMk/>
          <pc:sldMk cId="736222811" sldId="293"/>
        </pc:sldMkLst>
        <pc:spChg chg="mod">
          <ac:chgData name="Pauline LaPresta" userId="S::plapresta@scad.edu::c1af3bd9-a749-47a9-99e4-5ab31c6c4c6b" providerId="AD" clId="Web-{34BD98B6-0DAB-AF3D-E435-C0AEDB292F7E}" dt="2026-06-11T13:31:11.346" v="572" actId="20577"/>
          <ac:spMkLst>
            <pc:docMk/>
            <pc:sldMk cId="736222811" sldId="293"/>
            <ac:spMk id="2" creationId="{042A64AC-D12D-E517-7690-E01DAC03E5E7}"/>
          </ac:spMkLst>
        </pc:spChg>
        <pc:spChg chg="mod">
          <ac:chgData name="Pauline LaPresta" userId="S::plapresta@scad.edu::c1af3bd9-a749-47a9-99e4-5ab31c6c4c6b" providerId="AD" clId="Web-{34BD98B6-0DAB-AF3D-E435-C0AEDB292F7E}" dt="2026-06-12T20:09:11.494" v="6087" actId="1076"/>
          <ac:spMkLst>
            <pc:docMk/>
            <pc:sldMk cId="736222811" sldId="293"/>
            <ac:spMk id="3" creationId="{9CDBF1BA-8D96-EAA0-4973-9A4EDA18A500}"/>
          </ac:spMkLst>
        </pc:spChg>
        <pc:spChg chg="add mod">
          <ac:chgData name="Pauline LaPresta" userId="S::plapresta@scad.edu::c1af3bd9-a749-47a9-99e4-5ab31c6c4c6b" providerId="AD" clId="Web-{34BD98B6-0DAB-AF3D-E435-C0AEDB292F7E}" dt="2026-06-12T20:02:09.867" v="6002" actId="20577"/>
          <ac:spMkLst>
            <pc:docMk/>
            <pc:sldMk cId="736222811" sldId="293"/>
            <ac:spMk id="7" creationId="{FDF0D54D-D888-8E38-8D7A-ED30A5234CD9}"/>
          </ac:spMkLst>
        </pc:spChg>
      </pc:sldChg>
      <pc:sldChg chg="addSp delSp modSp add replId">
        <pc:chgData name="Pauline LaPresta" userId="S::plapresta@scad.edu::c1af3bd9-a749-47a9-99e4-5ab31c6c4c6b" providerId="AD" clId="Web-{34BD98B6-0DAB-AF3D-E435-C0AEDB292F7E}" dt="2026-06-12T20:02:18.930" v="6007"/>
        <pc:sldMkLst>
          <pc:docMk/>
          <pc:sldMk cId="1287046547" sldId="295"/>
        </pc:sldMkLst>
        <pc:spChg chg="mod">
          <ac:chgData name="Pauline LaPresta" userId="S::plapresta@scad.edu::c1af3bd9-a749-47a9-99e4-5ab31c6c4c6b" providerId="AD" clId="Web-{34BD98B6-0DAB-AF3D-E435-C0AEDB292F7E}" dt="2026-06-11T13:59:29.150" v="682" actId="20577"/>
          <ac:spMkLst>
            <pc:docMk/>
            <pc:sldMk cId="1287046547" sldId="295"/>
            <ac:spMk id="2" creationId="{795848CB-7055-2396-B8FC-EF17EDBD4312}"/>
          </ac:spMkLst>
        </pc:spChg>
        <pc:spChg chg="mod">
          <ac:chgData name="Pauline LaPresta" userId="S::plapresta@scad.edu::c1af3bd9-a749-47a9-99e4-5ab31c6c4c6b" providerId="AD" clId="Web-{34BD98B6-0DAB-AF3D-E435-C0AEDB292F7E}" dt="2026-06-12T19:23:10.269" v="5498" actId="1076"/>
          <ac:spMkLst>
            <pc:docMk/>
            <pc:sldMk cId="1287046547" sldId="295"/>
            <ac:spMk id="3" creationId="{21BB1685-D079-1D51-588F-3D542C21C10C}"/>
          </ac:spMkLst>
        </pc:spChg>
        <pc:spChg chg="add">
          <ac:chgData name="Pauline LaPresta" userId="S::plapresta@scad.edu::c1af3bd9-a749-47a9-99e4-5ab31c6c4c6b" providerId="AD" clId="Web-{34BD98B6-0DAB-AF3D-E435-C0AEDB292F7E}" dt="2026-06-12T20:02:18.930" v="6007"/>
          <ac:spMkLst>
            <pc:docMk/>
            <pc:sldMk cId="1287046547" sldId="295"/>
            <ac:spMk id="8" creationId="{0AB61FD3-426E-9BDA-0BD3-2F9C67C289A0}"/>
          </ac:spMkLst>
        </pc:spChg>
      </pc:sldChg>
      <pc:sldChg chg="add replId">
        <pc:chgData name="Pauline LaPresta" userId="S::plapresta@scad.edu::c1af3bd9-a749-47a9-99e4-5ab31c6c4c6b" providerId="AD" clId="Web-{34BD98B6-0DAB-AF3D-E435-C0AEDB292F7E}" dt="2026-06-11T14:01:02.091" v="691"/>
        <pc:sldMkLst>
          <pc:docMk/>
          <pc:sldMk cId="3801607690" sldId="296"/>
        </pc:sldMkLst>
      </pc:sldChg>
      <pc:sldChg chg="addSp delSp modSp add ord replId">
        <pc:chgData name="Pauline LaPresta" userId="S::plapresta@scad.edu::c1af3bd9-a749-47a9-99e4-5ab31c6c4c6b" providerId="AD" clId="Web-{34BD98B6-0DAB-AF3D-E435-C0AEDB292F7E}" dt="2026-06-12T20:10:30.263" v="6090" actId="14100"/>
        <pc:sldMkLst>
          <pc:docMk/>
          <pc:sldMk cId="2269870402" sldId="297"/>
        </pc:sldMkLst>
        <pc:spChg chg="mod">
          <ac:chgData name="Pauline LaPresta" userId="S::plapresta@scad.edu::c1af3bd9-a749-47a9-99e4-5ab31c6c4c6b" providerId="AD" clId="Web-{34BD98B6-0DAB-AF3D-E435-C0AEDB292F7E}" dt="2026-06-11T14:12:16.148" v="862" actId="20577"/>
          <ac:spMkLst>
            <pc:docMk/>
            <pc:sldMk cId="2269870402" sldId="297"/>
            <ac:spMk id="2" creationId="{6A90ED96-FAB1-E93F-A120-8B194EEEC3D8}"/>
          </ac:spMkLst>
        </pc:spChg>
        <pc:spChg chg="add mod">
          <ac:chgData name="Pauline LaPresta" userId="S::plapresta@scad.edu::c1af3bd9-a749-47a9-99e4-5ab31c6c4c6b" providerId="AD" clId="Web-{34BD98B6-0DAB-AF3D-E435-C0AEDB292F7E}" dt="2026-06-12T20:10:30.263" v="6090" actId="14100"/>
          <ac:spMkLst>
            <pc:docMk/>
            <pc:sldMk cId="2269870402" sldId="297"/>
            <ac:spMk id="17" creationId="{B4A12E73-FD53-AA47-1E83-F848AAA24042}"/>
          </ac:spMkLst>
        </pc:spChg>
        <pc:graphicFrameChg chg="add mod modGraphic">
          <ac:chgData name="Pauline LaPresta" userId="S::plapresta@scad.edu::c1af3bd9-a749-47a9-99e4-5ab31c6c4c6b" providerId="AD" clId="Web-{34BD98B6-0DAB-AF3D-E435-C0AEDB292F7E}" dt="2026-06-11T14:15:32.640" v="964" actId="1076"/>
          <ac:graphicFrameMkLst>
            <pc:docMk/>
            <pc:sldMk cId="2269870402" sldId="297"/>
            <ac:graphicFrameMk id="19" creationId="{BE6F5609-7422-871B-0393-D2CE30F73BF1}"/>
          </ac:graphicFrameMkLst>
        </pc:graphicFrameChg>
      </pc:sldChg>
      <pc:sldChg chg="addSp delSp modSp add replId">
        <pc:chgData name="Pauline LaPresta" userId="S::plapresta@scad.edu::c1af3bd9-a749-47a9-99e4-5ab31c6c4c6b" providerId="AD" clId="Web-{34BD98B6-0DAB-AF3D-E435-C0AEDB292F7E}" dt="2026-06-12T19:54:59.442" v="5910" actId="1076"/>
        <pc:sldMkLst>
          <pc:docMk/>
          <pc:sldMk cId="659486656" sldId="299"/>
        </pc:sldMkLst>
        <pc:spChg chg="mod">
          <ac:chgData name="Pauline LaPresta" userId="S::plapresta@scad.edu::c1af3bd9-a749-47a9-99e4-5ab31c6c4c6b" providerId="AD" clId="Web-{34BD98B6-0DAB-AF3D-E435-C0AEDB292F7E}" dt="2026-06-11T14:03:41.207" v="698" actId="20577"/>
          <ac:spMkLst>
            <pc:docMk/>
            <pc:sldMk cId="659486656" sldId="299"/>
            <ac:spMk id="2" creationId="{55B80210-B723-0D02-8257-3D4329F5465E}"/>
          </ac:spMkLst>
        </pc:spChg>
        <pc:graphicFrameChg chg="add del mod modGraphic">
          <ac:chgData name="Pauline LaPresta" userId="S::plapresta@scad.edu::c1af3bd9-a749-47a9-99e4-5ab31c6c4c6b" providerId="AD" clId="Web-{34BD98B6-0DAB-AF3D-E435-C0AEDB292F7E}" dt="2026-06-12T19:54:59.380" v="5909" actId="1076"/>
          <ac:graphicFrameMkLst>
            <pc:docMk/>
            <pc:sldMk cId="659486656" sldId="299"/>
            <ac:graphicFrameMk id="15" creationId="{704232E7-834F-858C-9121-11F6A59D8576}"/>
          </ac:graphicFrameMkLst>
        </pc:graphicFrameChg>
      </pc:sldChg>
      <pc:sldChg chg="addSp delSp modSp add replId">
        <pc:chgData name="Pauline LaPresta" userId="S::plapresta@scad.edu::c1af3bd9-a749-47a9-99e4-5ab31c6c4c6b" providerId="AD" clId="Web-{34BD98B6-0DAB-AF3D-E435-C0AEDB292F7E}" dt="2026-06-11T14:48:06.276" v="1245"/>
        <pc:sldMkLst>
          <pc:docMk/>
          <pc:sldMk cId="635086067" sldId="301"/>
        </pc:sldMkLst>
        <pc:spChg chg="mod">
          <ac:chgData name="Pauline LaPresta" userId="S::plapresta@scad.edu::c1af3bd9-a749-47a9-99e4-5ab31c6c4c6b" providerId="AD" clId="Web-{34BD98B6-0DAB-AF3D-E435-C0AEDB292F7E}" dt="2026-06-11T14:41:21.276" v="1195" actId="20577"/>
          <ac:spMkLst>
            <pc:docMk/>
            <pc:sldMk cId="635086067" sldId="301"/>
            <ac:spMk id="2" creationId="{4B0645F0-DC26-1FED-5945-50D263ED2011}"/>
          </ac:spMkLst>
        </pc:spChg>
        <pc:graphicFrameChg chg="mod modGraphic">
          <ac:chgData name="Pauline LaPresta" userId="S::plapresta@scad.edu::c1af3bd9-a749-47a9-99e4-5ab31c6c4c6b" providerId="AD" clId="Web-{34BD98B6-0DAB-AF3D-E435-C0AEDB292F7E}" dt="2026-06-11T14:48:06.276" v="1245"/>
          <ac:graphicFrameMkLst>
            <pc:docMk/>
            <pc:sldMk cId="635086067" sldId="301"/>
            <ac:graphicFrameMk id="11" creationId="{5017F22C-C66D-46CE-1D8C-5C535F928D80}"/>
          </ac:graphicFrameMkLst>
        </pc:graphicFrameChg>
      </pc:sldChg>
      <pc:sldChg chg="addSp delSp modSp add replId">
        <pc:chgData name="Pauline LaPresta" userId="S::plapresta@scad.edu::c1af3bd9-a749-47a9-99e4-5ab31c6c4c6b" providerId="AD" clId="Web-{34BD98B6-0DAB-AF3D-E435-C0AEDB292F7E}" dt="2026-06-11T14:54:58.947" v="1298"/>
        <pc:sldMkLst>
          <pc:docMk/>
          <pc:sldMk cId="2481542196" sldId="302"/>
        </pc:sldMkLst>
        <pc:spChg chg="mod">
          <ac:chgData name="Pauline LaPresta" userId="S::plapresta@scad.edu::c1af3bd9-a749-47a9-99e4-5ab31c6c4c6b" providerId="AD" clId="Web-{34BD98B6-0DAB-AF3D-E435-C0AEDB292F7E}" dt="2026-06-11T14:41:03.838" v="1194" actId="1076"/>
          <ac:spMkLst>
            <pc:docMk/>
            <pc:sldMk cId="2481542196" sldId="302"/>
            <ac:spMk id="8" creationId="{281F2ED6-F1D7-8315-29D5-AAC1A050B829}"/>
          </ac:spMkLst>
        </pc:spChg>
      </pc:sldChg>
      <pc:sldChg chg="modSp add replId">
        <pc:chgData name="Pauline LaPresta" userId="S::plapresta@scad.edu::c1af3bd9-a749-47a9-99e4-5ab31c6c4c6b" providerId="AD" clId="Web-{34BD98B6-0DAB-AF3D-E435-C0AEDB292F7E}" dt="2026-06-12T19:36:36.662" v="5572" actId="20577"/>
        <pc:sldMkLst>
          <pc:docMk/>
          <pc:sldMk cId="1797813936" sldId="303"/>
        </pc:sldMkLst>
        <pc:spChg chg="mod">
          <ac:chgData name="Pauline LaPresta" userId="S::plapresta@scad.edu::c1af3bd9-a749-47a9-99e4-5ab31c6c4c6b" providerId="AD" clId="Web-{34BD98B6-0DAB-AF3D-E435-C0AEDB292F7E}" dt="2026-06-12T19:36:36.662" v="5572" actId="20577"/>
          <ac:spMkLst>
            <pc:docMk/>
            <pc:sldMk cId="1797813936" sldId="303"/>
            <ac:spMk id="2" creationId="{9AC1AB25-556D-A013-9E40-C8EC49BF6CB8}"/>
          </ac:spMkLst>
        </pc:spChg>
      </pc:sldChg>
      <pc:sldChg chg="addSp delSp modSp add replId">
        <pc:chgData name="Pauline LaPresta" userId="S::plapresta@scad.edu::c1af3bd9-a749-47a9-99e4-5ab31c6c4c6b" providerId="AD" clId="Web-{34BD98B6-0DAB-AF3D-E435-C0AEDB292F7E}" dt="2026-06-12T19:18:49.101" v="5490" actId="20577"/>
        <pc:sldMkLst>
          <pc:docMk/>
          <pc:sldMk cId="311337828" sldId="304"/>
        </pc:sldMkLst>
        <pc:spChg chg="mod">
          <ac:chgData name="Pauline LaPresta" userId="S::plapresta@scad.edu::c1af3bd9-a749-47a9-99e4-5ab31c6c4c6b" providerId="AD" clId="Web-{34BD98B6-0DAB-AF3D-E435-C0AEDB292F7E}" dt="2026-06-11T14:50:40.828" v="1247" actId="20577"/>
          <ac:spMkLst>
            <pc:docMk/>
            <pc:sldMk cId="311337828" sldId="304"/>
            <ac:spMk id="2" creationId="{8DD2F65E-1CDF-4995-62E9-45A7B642CAE4}"/>
          </ac:spMkLst>
        </pc:spChg>
        <pc:spChg chg="add mod">
          <ac:chgData name="Pauline LaPresta" userId="S::plapresta@scad.edu::c1af3bd9-a749-47a9-99e4-5ab31c6c4c6b" providerId="AD" clId="Web-{34BD98B6-0DAB-AF3D-E435-C0AEDB292F7E}" dt="2026-06-12T19:18:49.101" v="5490" actId="20577"/>
          <ac:spMkLst>
            <pc:docMk/>
            <pc:sldMk cId="311337828" sldId="304"/>
            <ac:spMk id="5" creationId="{4339B374-E6C0-2A8C-4608-80E1A07512D2}"/>
          </ac:spMkLst>
        </pc:spChg>
        <pc:graphicFrameChg chg="add mod modGraphic">
          <ac:chgData name="Pauline LaPresta" userId="S::plapresta@scad.edu::c1af3bd9-a749-47a9-99e4-5ab31c6c4c6b" providerId="AD" clId="Web-{34BD98B6-0DAB-AF3D-E435-C0AEDB292F7E}" dt="2026-06-11T14:53:26.928" v="1295" actId="1076"/>
          <ac:graphicFrameMkLst>
            <pc:docMk/>
            <pc:sldMk cId="311337828" sldId="304"/>
            <ac:graphicFrameMk id="10" creationId="{EAE18B71-4F6C-ABD6-FD2F-6DC10E95A3D1}"/>
          </ac:graphicFrameMkLst>
        </pc:graphicFrameChg>
      </pc:sldChg>
      <pc:sldChg chg="addSp delSp modSp add replId">
        <pc:chgData name="Pauline LaPresta" userId="S::plapresta@scad.edu::c1af3bd9-a749-47a9-99e4-5ab31c6c4c6b" providerId="AD" clId="Web-{34BD98B6-0DAB-AF3D-E435-C0AEDB292F7E}" dt="2026-06-12T20:06:37.769" v="6014" actId="1076"/>
        <pc:sldMkLst>
          <pc:docMk/>
          <pc:sldMk cId="2926453815" sldId="305"/>
        </pc:sldMkLst>
        <pc:spChg chg="mod">
          <ac:chgData name="Pauline LaPresta" userId="S::plapresta@scad.edu::c1af3bd9-a749-47a9-99e4-5ab31c6c4c6b" providerId="AD" clId="Web-{34BD98B6-0DAB-AF3D-E435-C0AEDB292F7E}" dt="2026-06-11T15:11:47.892" v="1419" actId="20577"/>
          <ac:spMkLst>
            <pc:docMk/>
            <pc:sldMk cId="2926453815" sldId="305"/>
            <ac:spMk id="2" creationId="{5CD578E1-34AE-FE27-CB8F-BF987F9F9EEF}"/>
          </ac:spMkLst>
        </pc:spChg>
        <pc:graphicFrameChg chg="add mod modGraphic">
          <ac:chgData name="Pauline LaPresta" userId="S::plapresta@scad.edu::c1af3bd9-a749-47a9-99e4-5ab31c6c4c6b" providerId="AD" clId="Web-{34BD98B6-0DAB-AF3D-E435-C0AEDB292F7E}" dt="2026-06-12T20:06:37.769" v="6014" actId="1076"/>
          <ac:graphicFrameMkLst>
            <pc:docMk/>
            <pc:sldMk cId="2926453815" sldId="305"/>
            <ac:graphicFrameMk id="11" creationId="{DD24B2B3-3D01-3F7A-5616-703E6D4D7D91}"/>
          </ac:graphicFrameMkLst>
        </pc:graphicFrameChg>
      </pc:sldChg>
      <pc:sldChg chg="modSp add replId">
        <pc:chgData name="Pauline LaPresta" userId="S::plapresta@scad.edu::c1af3bd9-a749-47a9-99e4-5ab31c6c4c6b" providerId="AD" clId="Web-{34BD98B6-0DAB-AF3D-E435-C0AEDB292F7E}" dt="2026-06-12T20:31:17.643" v="6188" actId="20577"/>
        <pc:sldMkLst>
          <pc:docMk/>
          <pc:sldMk cId="408569363" sldId="306"/>
        </pc:sldMkLst>
        <pc:spChg chg="mod">
          <ac:chgData name="Pauline LaPresta" userId="S::plapresta@scad.edu::c1af3bd9-a749-47a9-99e4-5ab31c6c4c6b" providerId="AD" clId="Web-{34BD98B6-0DAB-AF3D-E435-C0AEDB292F7E}" dt="2026-06-11T15:17:57.781" v="1469" actId="20577"/>
          <ac:spMkLst>
            <pc:docMk/>
            <pc:sldMk cId="408569363" sldId="306"/>
            <ac:spMk id="2" creationId="{20BCC96B-F1D8-0530-22A6-96AF8DCC46F9}"/>
          </ac:spMkLst>
        </pc:spChg>
        <pc:spChg chg="mod">
          <ac:chgData name="Pauline LaPresta" userId="S::plapresta@scad.edu::c1af3bd9-a749-47a9-99e4-5ab31c6c4c6b" providerId="AD" clId="Web-{34BD98B6-0DAB-AF3D-E435-C0AEDB292F7E}" dt="2026-06-12T20:31:17.643" v="6188" actId="20577"/>
          <ac:spMkLst>
            <pc:docMk/>
            <pc:sldMk cId="408569363" sldId="306"/>
            <ac:spMk id="3" creationId="{89AFD108-8D6D-9BA8-8F84-A39E97E635B0}"/>
          </ac:spMkLst>
        </pc:spChg>
      </pc:sldChg>
      <pc:sldChg chg="addSp delSp modSp add replId">
        <pc:chgData name="Pauline LaPresta" userId="S::plapresta@scad.edu::c1af3bd9-a749-47a9-99e4-5ab31c6c4c6b" providerId="AD" clId="Web-{34BD98B6-0DAB-AF3D-E435-C0AEDB292F7E}" dt="2026-06-11T16:05:57.061" v="1565"/>
        <pc:sldMkLst>
          <pc:docMk/>
          <pc:sldMk cId="4104771805" sldId="307"/>
        </pc:sldMkLst>
        <pc:spChg chg="mod">
          <ac:chgData name="Pauline LaPresta" userId="S::plapresta@scad.edu::c1af3bd9-a749-47a9-99e4-5ab31c6c4c6b" providerId="AD" clId="Web-{34BD98B6-0DAB-AF3D-E435-C0AEDB292F7E}" dt="2026-06-11T16:01:48.516" v="1512" actId="20577"/>
          <ac:spMkLst>
            <pc:docMk/>
            <pc:sldMk cId="4104771805" sldId="307"/>
            <ac:spMk id="2" creationId="{E946CA04-2BD0-A5E8-673B-5E1DD8DD2E1E}"/>
          </ac:spMkLst>
        </pc:spChg>
        <pc:graphicFrameChg chg="add mod modGraphic">
          <ac:chgData name="Pauline LaPresta" userId="S::plapresta@scad.edu::c1af3bd9-a749-47a9-99e4-5ab31c6c4c6b" providerId="AD" clId="Web-{34BD98B6-0DAB-AF3D-E435-C0AEDB292F7E}" dt="2026-06-11T16:05:57.061" v="1565"/>
          <ac:graphicFrameMkLst>
            <pc:docMk/>
            <pc:sldMk cId="4104771805" sldId="307"/>
            <ac:graphicFrameMk id="10" creationId="{DA96687A-E249-DFBF-752D-835434E47DA3}"/>
          </ac:graphicFrameMkLst>
        </pc:graphicFrameChg>
      </pc:sldChg>
      <pc:sldChg chg="addSp delSp modSp new">
        <pc:chgData name="Pauline LaPresta" userId="S::plapresta@scad.edu::c1af3bd9-a749-47a9-99e4-5ab31c6c4c6b" providerId="AD" clId="Web-{34BD98B6-0DAB-AF3D-E435-C0AEDB292F7E}" dt="2026-06-12T20:08:24.148" v="6056" actId="20577"/>
        <pc:sldMkLst>
          <pc:docMk/>
          <pc:sldMk cId="2411873220" sldId="309"/>
        </pc:sldMkLst>
        <pc:spChg chg="mod">
          <ac:chgData name="Pauline LaPresta" userId="S::plapresta@scad.edu::c1af3bd9-a749-47a9-99e4-5ab31c6c4c6b" providerId="AD" clId="Web-{34BD98B6-0DAB-AF3D-E435-C0AEDB292F7E}" dt="2026-06-11T16:11:39.331" v="1577" actId="20577"/>
          <ac:spMkLst>
            <pc:docMk/>
            <pc:sldMk cId="2411873220" sldId="309"/>
            <ac:spMk id="2" creationId="{76EDFAA5-8030-99C4-AF31-FBD11B0C787C}"/>
          </ac:spMkLst>
        </pc:spChg>
        <pc:spChg chg="add mod">
          <ac:chgData name="Pauline LaPresta" userId="S::plapresta@scad.edu::c1af3bd9-a749-47a9-99e4-5ab31c6c4c6b" providerId="AD" clId="Web-{34BD98B6-0DAB-AF3D-E435-C0AEDB292F7E}" dt="2026-06-12T20:08:24.148" v="6056" actId="20577"/>
          <ac:spMkLst>
            <pc:docMk/>
            <pc:sldMk cId="2411873220" sldId="309"/>
            <ac:spMk id="11" creationId="{BAECDCD6-B9D7-31C6-00E5-44991004A5B9}"/>
          </ac:spMkLst>
        </pc:spChg>
        <pc:graphicFrameChg chg="add mod modGraphic">
          <ac:chgData name="Pauline LaPresta" userId="S::plapresta@scad.edu::c1af3bd9-a749-47a9-99e4-5ab31c6c4c6b" providerId="AD" clId="Web-{34BD98B6-0DAB-AF3D-E435-C0AEDB292F7E}" dt="2026-06-11T16:13:06.591" v="1622" actId="1076"/>
          <ac:graphicFrameMkLst>
            <pc:docMk/>
            <pc:sldMk cId="2411873220" sldId="309"/>
            <ac:graphicFrameMk id="9" creationId="{9F96E225-3588-B79F-D891-7F9F874EE581}"/>
          </ac:graphicFrameMkLst>
        </pc:graphicFrameChg>
      </pc:sldChg>
      <pc:sldChg chg="modSp add replId">
        <pc:chgData name="Pauline LaPresta" userId="S::plapresta@scad.edu::c1af3bd9-a749-47a9-99e4-5ab31c6c4c6b" providerId="AD" clId="Web-{34BD98B6-0DAB-AF3D-E435-C0AEDB292F7E}" dt="2026-06-12T19:35:33.144" v="5528" actId="20577"/>
        <pc:sldMkLst>
          <pc:docMk/>
          <pc:sldMk cId="4060819625" sldId="310"/>
        </pc:sldMkLst>
        <pc:spChg chg="mod">
          <ac:chgData name="Pauline LaPresta" userId="S::plapresta@scad.edu::c1af3bd9-a749-47a9-99e4-5ab31c6c4c6b" providerId="AD" clId="Web-{34BD98B6-0DAB-AF3D-E435-C0AEDB292F7E}" dt="2026-06-12T19:35:33.144" v="5528" actId="20577"/>
          <ac:spMkLst>
            <pc:docMk/>
            <pc:sldMk cId="4060819625" sldId="310"/>
            <ac:spMk id="2" creationId="{3BB9A5D8-B518-EDED-A53D-06C9A3781927}"/>
          </ac:spMkLst>
        </pc:spChg>
      </pc:sldChg>
      <pc:sldChg chg="addSp delSp modSp add replId">
        <pc:chgData name="Pauline LaPresta" userId="S::plapresta@scad.edu::c1af3bd9-a749-47a9-99e4-5ab31c6c4c6b" providerId="AD" clId="Web-{34BD98B6-0DAB-AF3D-E435-C0AEDB292F7E}" dt="2026-06-11T19:54:20.295" v="2218" actId="1076"/>
        <pc:sldMkLst>
          <pc:docMk/>
          <pc:sldMk cId="1039180323" sldId="311"/>
        </pc:sldMkLst>
        <pc:graphicFrameChg chg="mod modGraphic">
          <ac:chgData name="Pauline LaPresta" userId="S::plapresta@scad.edu::c1af3bd9-a749-47a9-99e4-5ab31c6c4c6b" providerId="AD" clId="Web-{34BD98B6-0DAB-AF3D-E435-C0AEDB292F7E}" dt="2026-06-11T19:54:12.529" v="2217"/>
          <ac:graphicFrameMkLst>
            <pc:docMk/>
            <pc:sldMk cId="1039180323" sldId="311"/>
            <ac:graphicFrameMk id="8" creationId="{711EBC0E-92BD-3BCE-CCB4-A348E4A840E0}"/>
          </ac:graphicFrameMkLst>
        </pc:graphicFrameChg>
      </pc:sldChg>
      <pc:sldChg chg="addSp delSp modSp add ord replId">
        <pc:chgData name="Pauline LaPresta" userId="S::plapresta@scad.edu::c1af3bd9-a749-47a9-99e4-5ab31c6c4c6b" providerId="AD" clId="Web-{34BD98B6-0DAB-AF3D-E435-C0AEDB292F7E}" dt="2026-06-12T20:30:06.406" v="6186"/>
        <pc:sldMkLst>
          <pc:docMk/>
          <pc:sldMk cId="1954143730" sldId="312"/>
        </pc:sldMkLst>
        <pc:spChg chg="add mod">
          <ac:chgData name="Pauline LaPresta" userId="S::plapresta@scad.edu::c1af3bd9-a749-47a9-99e4-5ab31c6c4c6b" providerId="AD" clId="Web-{34BD98B6-0DAB-AF3D-E435-C0AEDB292F7E}" dt="2026-06-12T13:37:02.540" v="3801" actId="20577"/>
          <ac:spMkLst>
            <pc:docMk/>
            <pc:sldMk cId="1954143730" sldId="312"/>
            <ac:spMk id="13" creationId="{44338C15-F41C-3126-88E3-B4638A0D1D14}"/>
          </ac:spMkLst>
        </pc:spChg>
        <pc:graphicFrameChg chg="mod modGraphic">
          <ac:chgData name="Pauline LaPresta" userId="S::plapresta@scad.edu::c1af3bd9-a749-47a9-99e4-5ab31c6c4c6b" providerId="AD" clId="Web-{34BD98B6-0DAB-AF3D-E435-C0AEDB292F7E}" dt="2026-06-11T19:49:30.899" v="1989"/>
          <ac:graphicFrameMkLst>
            <pc:docMk/>
            <pc:sldMk cId="1954143730" sldId="312"/>
            <ac:graphicFrameMk id="20" creationId="{6D38D00E-DE11-35BC-068D-E2E868447655}"/>
          </ac:graphicFrameMkLst>
        </pc:graphicFrameChg>
      </pc:sldChg>
      <pc:sldChg chg="addSp delSp modSp add ord replId">
        <pc:chgData name="Pauline LaPresta" userId="S::plapresta@scad.edu::c1af3bd9-a749-47a9-99e4-5ab31c6c4c6b" providerId="AD" clId="Web-{34BD98B6-0DAB-AF3D-E435-C0AEDB292F7E}" dt="2026-06-12T20:25:57.239" v="6139" actId="20577"/>
        <pc:sldMkLst>
          <pc:docMk/>
          <pc:sldMk cId="2571076448" sldId="314"/>
        </pc:sldMkLst>
        <pc:spChg chg="add mod">
          <ac:chgData name="Pauline LaPresta" userId="S::plapresta@scad.edu::c1af3bd9-a749-47a9-99e4-5ab31c6c4c6b" providerId="AD" clId="Web-{34BD98B6-0DAB-AF3D-E435-C0AEDB292F7E}" dt="2026-06-12T20:25:57.239" v="6139" actId="20577"/>
          <ac:spMkLst>
            <pc:docMk/>
            <pc:sldMk cId="2571076448" sldId="314"/>
            <ac:spMk id="13" creationId="{0928D4D7-D0E1-1662-E428-342124F1D50C}"/>
          </ac:spMkLst>
        </pc:spChg>
        <pc:graphicFrameChg chg="mod modGraphic">
          <ac:chgData name="Pauline LaPresta" userId="S::plapresta@scad.edu::c1af3bd9-a749-47a9-99e4-5ab31c6c4c6b" providerId="AD" clId="Web-{34BD98B6-0DAB-AF3D-E435-C0AEDB292F7E}" dt="2026-06-11T21:06:37.053" v="2600"/>
          <ac:graphicFrameMkLst>
            <pc:docMk/>
            <pc:sldMk cId="2571076448" sldId="314"/>
            <ac:graphicFrameMk id="9" creationId="{F048C0E7-82D0-2122-AD04-84425BB15ED8}"/>
          </ac:graphicFrameMkLst>
        </pc:graphicFrameChg>
      </pc:sldChg>
      <pc:sldChg chg="addSp delSp modSp add replId">
        <pc:chgData name="Pauline LaPresta" userId="S::plapresta@scad.edu::c1af3bd9-a749-47a9-99e4-5ab31c6c4c6b" providerId="AD" clId="Web-{34BD98B6-0DAB-AF3D-E435-C0AEDB292F7E}" dt="2026-06-11T21:14:06.930" v="2983" actId="20577"/>
        <pc:sldMkLst>
          <pc:docMk/>
          <pc:sldMk cId="832684734" sldId="315"/>
        </pc:sldMkLst>
        <pc:spChg chg="mod">
          <ac:chgData name="Pauline LaPresta" userId="S::plapresta@scad.edu::c1af3bd9-a749-47a9-99e4-5ab31c6c4c6b" providerId="AD" clId="Web-{34BD98B6-0DAB-AF3D-E435-C0AEDB292F7E}" dt="2026-06-11T21:14:06.930" v="2983" actId="20577"/>
          <ac:spMkLst>
            <pc:docMk/>
            <pc:sldMk cId="832684734" sldId="315"/>
            <ac:spMk id="11" creationId="{B746CB3F-E2FE-5C62-F238-D3BB1F35D5AF}"/>
          </ac:spMkLst>
        </pc:spChg>
        <pc:graphicFrameChg chg="mod modGraphic">
          <ac:chgData name="Pauline LaPresta" userId="S::plapresta@scad.edu::c1af3bd9-a749-47a9-99e4-5ab31c6c4c6b" providerId="AD" clId="Web-{34BD98B6-0DAB-AF3D-E435-C0AEDB292F7E}" dt="2026-06-11T21:13:30.397" v="2973" actId="1076"/>
          <ac:graphicFrameMkLst>
            <pc:docMk/>
            <pc:sldMk cId="832684734" sldId="315"/>
            <ac:graphicFrameMk id="9" creationId="{37E5E920-D1E4-27CC-CE92-7496B9D460E8}"/>
          </ac:graphicFrameMkLst>
        </pc:graphicFrameChg>
      </pc:sldChg>
      <pc:sldChg chg="addSp delSp modSp add replId">
        <pc:chgData name="Pauline LaPresta" userId="S::plapresta@scad.edu::c1af3bd9-a749-47a9-99e4-5ab31c6c4c6b" providerId="AD" clId="Web-{34BD98B6-0DAB-AF3D-E435-C0AEDB292F7E}" dt="2026-06-12T20:00:19.925" v="5993" actId="20577"/>
        <pc:sldMkLst>
          <pc:docMk/>
          <pc:sldMk cId="214059145" sldId="316"/>
        </pc:sldMkLst>
        <pc:spChg chg="mod">
          <ac:chgData name="Pauline LaPresta" userId="S::plapresta@scad.edu::c1af3bd9-a749-47a9-99e4-5ab31c6c4c6b" providerId="AD" clId="Web-{34BD98B6-0DAB-AF3D-E435-C0AEDB292F7E}" dt="2026-06-12T20:00:19.925" v="5993" actId="20577"/>
          <ac:spMkLst>
            <pc:docMk/>
            <pc:sldMk cId="214059145" sldId="316"/>
            <ac:spMk id="2" creationId="{B97EF383-A588-8169-9509-8FE22109202B}"/>
          </ac:spMkLst>
        </pc:spChg>
        <pc:graphicFrameChg chg="mod modGraphic">
          <ac:chgData name="Pauline LaPresta" userId="S::plapresta@scad.edu::c1af3bd9-a749-47a9-99e4-5ab31c6c4c6b" providerId="AD" clId="Web-{34BD98B6-0DAB-AF3D-E435-C0AEDB292F7E}" dt="2026-06-11T21:27:38.430" v="3171" actId="1076"/>
          <ac:graphicFrameMkLst>
            <pc:docMk/>
            <pc:sldMk cId="214059145" sldId="316"/>
            <ac:graphicFrameMk id="9" creationId="{DB7261ED-6880-9057-9C0C-FC22E597A922}"/>
          </ac:graphicFrameMkLst>
        </pc:graphicFrameChg>
      </pc:sldChg>
      <pc:sldChg chg="addSp delSp modSp add replId">
        <pc:chgData name="Pauline LaPresta" userId="S::plapresta@scad.edu::c1af3bd9-a749-47a9-99e4-5ab31c6c4c6b" providerId="AD" clId="Web-{34BD98B6-0DAB-AF3D-E435-C0AEDB292F7E}" dt="2026-06-12T20:00:26.128" v="5994" actId="20577"/>
        <pc:sldMkLst>
          <pc:docMk/>
          <pc:sldMk cId="3005259516" sldId="317"/>
        </pc:sldMkLst>
        <pc:spChg chg="mod">
          <ac:chgData name="Pauline LaPresta" userId="S::plapresta@scad.edu::c1af3bd9-a749-47a9-99e4-5ab31c6c4c6b" providerId="AD" clId="Web-{34BD98B6-0DAB-AF3D-E435-C0AEDB292F7E}" dt="2026-06-12T20:00:26.128" v="5994" actId="20577"/>
          <ac:spMkLst>
            <pc:docMk/>
            <pc:sldMk cId="3005259516" sldId="317"/>
            <ac:spMk id="2" creationId="{31EE5447-13C4-8C94-BD83-62AA42D1AF27}"/>
          </ac:spMkLst>
        </pc:spChg>
        <pc:spChg chg="add mod">
          <ac:chgData name="Pauline LaPresta" userId="S::plapresta@scad.edu::c1af3bd9-a749-47a9-99e4-5ab31c6c4c6b" providerId="AD" clId="Web-{34BD98B6-0DAB-AF3D-E435-C0AEDB292F7E}" dt="2026-06-12T13:04:30.452" v="3419" actId="1076"/>
          <ac:spMkLst>
            <pc:docMk/>
            <pc:sldMk cId="3005259516" sldId="317"/>
            <ac:spMk id="3" creationId="{F52E32E0-BD0D-CB2A-062D-D6880D962D0B}"/>
          </ac:spMkLst>
        </pc:spChg>
        <pc:spChg chg="add mod">
          <ac:chgData name="Pauline LaPresta" userId="S::plapresta@scad.edu::c1af3bd9-a749-47a9-99e4-5ab31c6c4c6b" providerId="AD" clId="Web-{34BD98B6-0DAB-AF3D-E435-C0AEDB292F7E}" dt="2026-06-12T13:03:49.402" v="3415" actId="20577"/>
          <ac:spMkLst>
            <pc:docMk/>
            <pc:sldMk cId="3005259516" sldId="317"/>
            <ac:spMk id="11" creationId="{B462E2D5-A150-479D-8F1D-567E7D30A38B}"/>
          </ac:spMkLst>
        </pc:spChg>
        <pc:spChg chg="add mod">
          <ac:chgData name="Pauline LaPresta" userId="S::plapresta@scad.edu::c1af3bd9-a749-47a9-99e4-5ab31c6c4c6b" providerId="AD" clId="Web-{34BD98B6-0DAB-AF3D-E435-C0AEDB292F7E}" dt="2026-06-12T13:05:47.224" v="3435" actId="1076"/>
          <ac:spMkLst>
            <pc:docMk/>
            <pc:sldMk cId="3005259516" sldId="317"/>
            <ac:spMk id="12" creationId="{C4F22659-35A8-08D6-0549-8226CC2AADC7}"/>
          </ac:spMkLst>
        </pc:spChg>
        <pc:spChg chg="add mod">
          <ac:chgData name="Pauline LaPresta" userId="S::plapresta@scad.edu::c1af3bd9-a749-47a9-99e4-5ab31c6c4c6b" providerId="AD" clId="Web-{34BD98B6-0DAB-AF3D-E435-C0AEDB292F7E}" dt="2026-06-12T13:06:04.381" v="3438" actId="1076"/>
          <ac:spMkLst>
            <pc:docMk/>
            <pc:sldMk cId="3005259516" sldId="317"/>
            <ac:spMk id="15" creationId="{53DAF980-4D77-959D-E7FA-820A17F26F48}"/>
          </ac:spMkLst>
        </pc:spChg>
        <pc:spChg chg="add mod">
          <ac:chgData name="Pauline LaPresta" userId="S::plapresta@scad.edu::c1af3bd9-a749-47a9-99e4-5ab31c6c4c6b" providerId="AD" clId="Web-{34BD98B6-0DAB-AF3D-E435-C0AEDB292F7E}" dt="2026-06-12T13:06:53.526" v="3441" actId="1076"/>
          <ac:spMkLst>
            <pc:docMk/>
            <pc:sldMk cId="3005259516" sldId="317"/>
            <ac:spMk id="16" creationId="{FD658EB5-A4AC-118A-B9F9-ECDE52202DE4}"/>
          </ac:spMkLst>
        </pc:spChg>
        <pc:spChg chg="add mod">
          <ac:chgData name="Pauline LaPresta" userId="S::plapresta@scad.edu::c1af3bd9-a749-47a9-99e4-5ab31c6c4c6b" providerId="AD" clId="Web-{34BD98B6-0DAB-AF3D-E435-C0AEDB292F7E}" dt="2026-06-12T13:07:45.998" v="3449" actId="20577"/>
          <ac:spMkLst>
            <pc:docMk/>
            <pc:sldMk cId="3005259516" sldId="317"/>
            <ac:spMk id="19" creationId="{26CAD7C0-8E6C-8DEB-CE02-BE142996424F}"/>
          </ac:spMkLst>
        </pc:spChg>
        <pc:cxnChg chg="add mod">
          <ac:chgData name="Pauline LaPresta" userId="S::plapresta@scad.edu::c1af3bd9-a749-47a9-99e4-5ab31c6c4c6b" providerId="AD" clId="Web-{34BD98B6-0DAB-AF3D-E435-C0AEDB292F7E}" dt="2026-06-12T13:01:06.937" v="3263" actId="1076"/>
          <ac:cxnSpMkLst>
            <pc:docMk/>
            <pc:sldMk cId="3005259516" sldId="317"/>
            <ac:cxnSpMk id="10" creationId="{05EEE582-4B6A-7B8B-E35D-A6E583278611}"/>
          </ac:cxnSpMkLst>
        </pc:cxnChg>
        <pc:cxnChg chg="add mod">
          <ac:chgData name="Pauline LaPresta" userId="S::plapresta@scad.edu::c1af3bd9-a749-47a9-99e4-5ab31c6c4c6b" providerId="AD" clId="Web-{34BD98B6-0DAB-AF3D-E435-C0AEDB292F7E}" dt="2026-06-12T13:05:53.974" v="3436" actId="1076"/>
          <ac:cxnSpMkLst>
            <pc:docMk/>
            <pc:sldMk cId="3005259516" sldId="317"/>
            <ac:cxnSpMk id="14" creationId="{492D9157-706F-2E1B-0E2B-B25FE2EBB1CB}"/>
          </ac:cxnSpMkLst>
        </pc:cxnChg>
        <pc:cxnChg chg="add mod">
          <ac:chgData name="Pauline LaPresta" userId="S::plapresta@scad.edu::c1af3bd9-a749-47a9-99e4-5ab31c6c4c6b" providerId="AD" clId="Web-{34BD98B6-0DAB-AF3D-E435-C0AEDB292F7E}" dt="2026-06-12T13:07:11.637" v="3443" actId="1076"/>
          <ac:cxnSpMkLst>
            <pc:docMk/>
            <pc:sldMk cId="3005259516" sldId="317"/>
            <ac:cxnSpMk id="18" creationId="{CBD30857-5806-CD76-1A27-D70864E47891}"/>
          </ac:cxnSpMkLst>
        </pc:cxnChg>
      </pc:sldChg>
      <pc:sldChg chg="addSp delSp modSp add replId">
        <pc:chgData name="Pauline LaPresta" userId="S::plapresta@scad.edu::c1af3bd9-a749-47a9-99e4-5ab31c6c4c6b" providerId="AD" clId="Web-{34BD98B6-0DAB-AF3D-E435-C0AEDB292F7E}" dt="2026-06-12T13:18:05.577" v="3610"/>
        <pc:sldMkLst>
          <pc:docMk/>
          <pc:sldMk cId="2211673254" sldId="318"/>
        </pc:sldMkLst>
        <pc:spChg chg="add mod">
          <ac:chgData name="Pauline LaPresta" userId="S::plapresta@scad.edu::c1af3bd9-a749-47a9-99e4-5ab31c6c4c6b" providerId="AD" clId="Web-{34BD98B6-0DAB-AF3D-E435-C0AEDB292F7E}" dt="2026-06-12T13:17:49.061" v="3608" actId="20577"/>
          <ac:spMkLst>
            <pc:docMk/>
            <pc:sldMk cId="2211673254" sldId="318"/>
            <ac:spMk id="11" creationId="{00C6036A-F38A-5309-6629-68326416B667}"/>
          </ac:spMkLst>
        </pc:spChg>
        <pc:graphicFrameChg chg="mod modGraphic">
          <ac:chgData name="Pauline LaPresta" userId="S::plapresta@scad.edu::c1af3bd9-a749-47a9-99e4-5ab31c6c4c6b" providerId="AD" clId="Web-{34BD98B6-0DAB-AF3D-E435-C0AEDB292F7E}" dt="2026-06-12T13:18:05.577" v="3610"/>
          <ac:graphicFrameMkLst>
            <pc:docMk/>
            <pc:sldMk cId="2211673254" sldId="318"/>
            <ac:graphicFrameMk id="14" creationId="{CA44F5F0-8D1D-3FB4-E888-A3C94C66E5B0}"/>
          </ac:graphicFrameMkLst>
        </pc:graphicFrameChg>
      </pc:sldChg>
      <pc:sldChg chg="addSp delSp modSp add replId">
        <pc:chgData name="Pauline LaPresta" userId="S::plapresta@scad.edu::c1af3bd9-a749-47a9-99e4-5ab31c6c4c6b" providerId="AD" clId="Web-{34BD98B6-0DAB-AF3D-E435-C0AEDB292F7E}" dt="2026-06-12T20:02:59.509" v="6010" actId="20577"/>
        <pc:sldMkLst>
          <pc:docMk/>
          <pc:sldMk cId="2079100087" sldId="319"/>
        </pc:sldMkLst>
        <pc:spChg chg="mod">
          <ac:chgData name="Pauline LaPresta" userId="S::plapresta@scad.edu::c1af3bd9-a749-47a9-99e4-5ab31c6c4c6b" providerId="AD" clId="Web-{34BD98B6-0DAB-AF3D-E435-C0AEDB292F7E}" dt="2026-06-12T19:25:24.790" v="5504" actId="20577"/>
          <ac:spMkLst>
            <pc:docMk/>
            <pc:sldMk cId="2079100087" sldId="319"/>
            <ac:spMk id="5" creationId="{4BE2A5CD-9135-5BB0-DDB1-93BC14559CCF}"/>
          </ac:spMkLst>
        </pc:spChg>
        <pc:spChg chg="add mod">
          <ac:chgData name="Pauline LaPresta" userId="S::plapresta@scad.edu::c1af3bd9-a749-47a9-99e4-5ab31c6c4c6b" providerId="AD" clId="Web-{34BD98B6-0DAB-AF3D-E435-C0AEDB292F7E}" dt="2026-06-12T20:02:59.509" v="6010" actId="20577"/>
          <ac:spMkLst>
            <pc:docMk/>
            <pc:sldMk cId="2079100087" sldId="319"/>
            <ac:spMk id="7" creationId="{C1722FC4-55B6-D355-35E5-67257002DBB5}"/>
          </ac:spMkLst>
        </pc:spChg>
      </pc:sldChg>
      <pc:sldChg chg="addSp delSp modSp add replId">
        <pc:chgData name="Pauline LaPresta" userId="S::plapresta@scad.edu::c1af3bd9-a749-47a9-99e4-5ab31c6c4c6b" providerId="AD" clId="Web-{34BD98B6-0DAB-AF3D-E435-C0AEDB292F7E}" dt="2026-06-12T20:14:47.774" v="6106" actId="20577"/>
        <pc:sldMkLst>
          <pc:docMk/>
          <pc:sldMk cId="1383283797" sldId="320"/>
        </pc:sldMkLst>
        <pc:spChg chg="mod">
          <ac:chgData name="Pauline LaPresta" userId="S::plapresta@scad.edu::c1af3bd9-a749-47a9-99e4-5ab31c6c4c6b" providerId="AD" clId="Web-{34BD98B6-0DAB-AF3D-E435-C0AEDB292F7E}" dt="2026-06-12T19:25:49.791" v="5506" actId="1076"/>
          <ac:spMkLst>
            <pc:docMk/>
            <pc:sldMk cId="1383283797" sldId="320"/>
            <ac:spMk id="2" creationId="{0F817DBA-09A6-E363-E9CF-4C4314055B40}"/>
          </ac:spMkLst>
        </pc:spChg>
        <pc:spChg chg="mod">
          <ac:chgData name="Pauline LaPresta" userId="S::plapresta@scad.edu::c1af3bd9-a749-47a9-99e4-5ab31c6c4c6b" providerId="AD" clId="Web-{34BD98B6-0DAB-AF3D-E435-C0AEDB292F7E}" dt="2026-06-12T20:14:47.774" v="6106" actId="20577"/>
          <ac:spMkLst>
            <pc:docMk/>
            <pc:sldMk cId="1383283797" sldId="320"/>
            <ac:spMk id="5" creationId="{9E7C26F0-FC3B-9CA2-8346-D0A75D0AC507}"/>
          </ac:spMkLst>
        </pc:spChg>
        <pc:spChg chg="add">
          <ac:chgData name="Pauline LaPresta" userId="S::plapresta@scad.edu::c1af3bd9-a749-47a9-99e4-5ab31c6c4c6b" providerId="AD" clId="Web-{34BD98B6-0DAB-AF3D-E435-C0AEDB292F7E}" dt="2026-06-12T20:13:44.505" v="6098"/>
          <ac:spMkLst>
            <pc:docMk/>
            <pc:sldMk cId="1383283797" sldId="320"/>
            <ac:spMk id="7" creationId="{B19962CD-1D82-678E-332D-3C1344E05E34}"/>
          </ac:spMkLst>
        </pc:spChg>
      </pc:sldChg>
      <pc:sldChg chg="addSp delSp modSp add replId">
        <pc:chgData name="Pauline LaPresta" userId="S::plapresta@scad.edu::c1af3bd9-a749-47a9-99e4-5ab31c6c4c6b" providerId="AD" clId="Web-{34BD98B6-0DAB-AF3D-E435-C0AEDB292F7E}" dt="2026-06-12T20:13:28.661" v="6097" actId="1076"/>
        <pc:sldMkLst>
          <pc:docMk/>
          <pc:sldMk cId="2405034918" sldId="321"/>
        </pc:sldMkLst>
        <pc:graphicFrameChg chg="mod modGraphic">
          <ac:chgData name="Pauline LaPresta" userId="S::plapresta@scad.edu::c1af3bd9-a749-47a9-99e4-5ab31c6c4c6b" providerId="AD" clId="Web-{34BD98B6-0DAB-AF3D-E435-C0AEDB292F7E}" dt="2026-06-12T20:13:28.661" v="6097" actId="1076"/>
          <ac:graphicFrameMkLst>
            <pc:docMk/>
            <pc:sldMk cId="2405034918" sldId="321"/>
            <ac:graphicFrameMk id="9" creationId="{1D7F0288-BCDA-8B69-A939-B0AA30B4D0F4}"/>
          </ac:graphicFrameMkLst>
        </pc:graphicFrameChg>
      </pc:sldChg>
      <pc:sldChg chg="addSp modSp add replId">
        <pc:chgData name="Pauline LaPresta" userId="S::plapresta@scad.edu::c1af3bd9-a749-47a9-99e4-5ab31c6c4c6b" providerId="AD" clId="Web-{34BD98B6-0DAB-AF3D-E435-C0AEDB292F7E}" dt="2026-06-12T20:15:04.462" v="6107" actId="1076"/>
        <pc:sldMkLst>
          <pc:docMk/>
          <pc:sldMk cId="2430619806" sldId="322"/>
        </pc:sldMkLst>
        <pc:spChg chg="mod">
          <ac:chgData name="Pauline LaPresta" userId="S::plapresta@scad.edu::c1af3bd9-a749-47a9-99e4-5ab31c6c4c6b" providerId="AD" clId="Web-{34BD98B6-0DAB-AF3D-E435-C0AEDB292F7E}" dt="2026-06-12T20:15:04.462" v="6107" actId="1076"/>
          <ac:spMkLst>
            <pc:docMk/>
            <pc:sldMk cId="2430619806" sldId="322"/>
            <ac:spMk id="3" creationId="{7BB9A2E9-97A7-0E26-DB93-FE1BFA58248D}"/>
          </ac:spMkLst>
        </pc:spChg>
        <pc:spChg chg="add">
          <ac:chgData name="Pauline LaPresta" userId="S::plapresta@scad.edu::c1af3bd9-a749-47a9-99e4-5ab31c6c4c6b" providerId="AD" clId="Web-{34BD98B6-0DAB-AF3D-E435-C0AEDB292F7E}" dt="2026-06-12T20:03:12.432" v="6011"/>
          <ac:spMkLst>
            <pc:docMk/>
            <pc:sldMk cId="2430619806" sldId="322"/>
            <ac:spMk id="7" creationId="{2EE8301F-CD9F-FD8A-F284-6BC778022B29}"/>
          </ac:spMkLst>
        </pc:spChg>
      </pc:sldChg>
      <pc:sldChg chg="addSp delSp modSp add replId">
        <pc:chgData name="Pauline LaPresta" userId="S::plapresta@scad.edu::c1af3bd9-a749-47a9-99e4-5ab31c6c4c6b" providerId="AD" clId="Web-{34BD98B6-0DAB-AF3D-E435-C0AEDB292F7E}" dt="2026-06-12T20:17:40.546" v="6115" actId="20577"/>
        <pc:sldMkLst>
          <pc:docMk/>
          <pc:sldMk cId="2621833074" sldId="323"/>
        </pc:sldMkLst>
        <pc:spChg chg="mod">
          <ac:chgData name="Pauline LaPresta" userId="S::plapresta@scad.edu::c1af3bd9-a749-47a9-99e4-5ab31c6c4c6b" providerId="AD" clId="Web-{34BD98B6-0DAB-AF3D-E435-C0AEDB292F7E}" dt="2026-06-12T20:17:40.546" v="6115" actId="20577"/>
          <ac:spMkLst>
            <pc:docMk/>
            <pc:sldMk cId="2621833074" sldId="323"/>
            <ac:spMk id="3" creationId="{293F3EB3-D9D8-628B-BA11-77E7D515BC70}"/>
          </ac:spMkLst>
        </pc:spChg>
        <pc:spChg chg="add">
          <ac:chgData name="Pauline LaPresta" userId="S::plapresta@scad.edu::c1af3bd9-a749-47a9-99e4-5ab31c6c4c6b" providerId="AD" clId="Web-{34BD98B6-0DAB-AF3D-E435-C0AEDB292F7E}" dt="2026-06-12T20:03:24.948" v="6012"/>
          <ac:spMkLst>
            <pc:docMk/>
            <pc:sldMk cId="2621833074" sldId="323"/>
            <ac:spMk id="7" creationId="{EC509518-3701-8330-629D-BFC4841E329C}"/>
          </ac:spMkLst>
        </pc:spChg>
      </pc:sldChg>
      <pc:sldChg chg="addSp delSp modSp add replId">
        <pc:chgData name="Pauline LaPresta" userId="S::plapresta@scad.edu::c1af3bd9-a749-47a9-99e4-5ab31c6c4c6b" providerId="AD" clId="Web-{34BD98B6-0DAB-AF3D-E435-C0AEDB292F7E}" dt="2026-06-12T20:32:12.943" v="6189"/>
        <pc:sldMkLst>
          <pc:docMk/>
          <pc:sldMk cId="2026908786" sldId="324"/>
        </pc:sldMkLst>
        <pc:spChg chg="add mod">
          <ac:chgData name="Pauline LaPresta" userId="S::plapresta@scad.edu::c1af3bd9-a749-47a9-99e4-5ab31c6c4c6b" providerId="AD" clId="Web-{34BD98B6-0DAB-AF3D-E435-C0AEDB292F7E}" dt="2026-06-12T20:28:34.933" v="6185" actId="20577"/>
          <ac:spMkLst>
            <pc:docMk/>
            <pc:sldMk cId="2026908786" sldId="324"/>
            <ac:spMk id="10" creationId="{A3D1F271-1615-9A71-31C5-3ED0C7279640}"/>
          </ac:spMkLst>
        </pc:spChg>
        <pc:graphicFrameChg chg="mod modGraphic">
          <ac:chgData name="Pauline LaPresta" userId="S::plapresta@scad.edu::c1af3bd9-a749-47a9-99e4-5ab31c6c4c6b" providerId="AD" clId="Web-{34BD98B6-0DAB-AF3D-E435-C0AEDB292F7E}" dt="2026-06-12T20:16:15.184" v="6111" actId="1076"/>
          <ac:graphicFrameMkLst>
            <pc:docMk/>
            <pc:sldMk cId="2026908786" sldId="324"/>
            <ac:graphicFrameMk id="11" creationId="{E034E301-8A18-D10A-A376-5693541A55B9}"/>
          </ac:graphicFrameMkLst>
        </pc:graphicFrameChg>
      </pc:sldChg>
      <pc:sldChg chg="addSp delSp modSp add replId">
        <pc:chgData name="Pauline LaPresta" userId="S::plapresta@scad.edu::c1af3bd9-a749-47a9-99e4-5ab31c6c4c6b" providerId="AD" clId="Web-{34BD98B6-0DAB-AF3D-E435-C0AEDB292F7E}" dt="2026-06-12T14:37:39.046" v="4368" actId="1076"/>
        <pc:sldMkLst>
          <pc:docMk/>
          <pc:sldMk cId="2637349612" sldId="325"/>
        </pc:sldMkLst>
        <pc:spChg chg="mod">
          <ac:chgData name="Pauline LaPresta" userId="S::plapresta@scad.edu::c1af3bd9-a749-47a9-99e4-5ab31c6c4c6b" providerId="AD" clId="Web-{34BD98B6-0DAB-AF3D-E435-C0AEDB292F7E}" dt="2026-06-12T14:37:39.046" v="4368" actId="1076"/>
          <ac:spMkLst>
            <pc:docMk/>
            <pc:sldMk cId="2637349612" sldId="325"/>
            <ac:spMk id="8" creationId="{DA067B63-F02E-6C99-77CC-AFD3F0B49084}"/>
          </ac:spMkLst>
        </pc:spChg>
      </pc:sldChg>
      <pc:sldChg chg="add replId">
        <pc:chgData name="Pauline LaPresta" userId="S::plapresta@scad.edu::c1af3bd9-a749-47a9-99e4-5ab31c6c4c6b" providerId="AD" clId="Web-{34BD98B6-0DAB-AF3D-E435-C0AEDB292F7E}" dt="2026-06-12T14:26:23.754" v="4181"/>
        <pc:sldMkLst>
          <pc:docMk/>
          <pc:sldMk cId="2264782614" sldId="326"/>
        </pc:sldMkLst>
      </pc:sldChg>
      <pc:sldChg chg="delSp modSp new">
        <pc:chgData name="Pauline LaPresta" userId="S::plapresta@scad.edu::c1af3bd9-a749-47a9-99e4-5ab31c6c4c6b" providerId="AD" clId="Web-{34BD98B6-0DAB-AF3D-E435-C0AEDB292F7E}" dt="2026-06-12T19:44:43.229" v="5745" actId="20577"/>
        <pc:sldMkLst>
          <pc:docMk/>
          <pc:sldMk cId="134067621" sldId="327"/>
        </pc:sldMkLst>
        <pc:spChg chg="mod">
          <ac:chgData name="Pauline LaPresta" userId="S::plapresta@scad.edu::c1af3bd9-a749-47a9-99e4-5ab31c6c4c6b" providerId="AD" clId="Web-{34BD98B6-0DAB-AF3D-E435-C0AEDB292F7E}" dt="2026-06-12T15:38:15.404" v="5005" actId="20577"/>
          <ac:spMkLst>
            <pc:docMk/>
            <pc:sldMk cId="134067621" sldId="327"/>
            <ac:spMk id="2" creationId="{2B453254-5655-8D71-B557-89C88DC66580}"/>
          </ac:spMkLst>
        </pc:spChg>
        <pc:spChg chg="mod">
          <ac:chgData name="Pauline LaPresta" userId="S::plapresta@scad.edu::c1af3bd9-a749-47a9-99e4-5ab31c6c4c6b" providerId="AD" clId="Web-{34BD98B6-0DAB-AF3D-E435-C0AEDB292F7E}" dt="2026-06-12T19:44:43.229" v="5745" actId="20577"/>
          <ac:spMkLst>
            <pc:docMk/>
            <pc:sldMk cId="134067621" sldId="327"/>
            <ac:spMk id="3" creationId="{D8599722-5CC3-1A45-E56A-00CEB1CC1BBE}"/>
          </ac:spMkLst>
        </pc:spChg>
      </pc:sldChg>
      <pc:sldChg chg="addSp delSp modSp add replId">
        <pc:chgData name="Pauline LaPresta" userId="S::plapresta@scad.edu::c1af3bd9-a749-47a9-99e4-5ab31c6c4c6b" providerId="AD" clId="Web-{34BD98B6-0DAB-AF3D-E435-C0AEDB292F7E}" dt="2026-06-12T20:08:45.899" v="6086" actId="20577"/>
        <pc:sldMkLst>
          <pc:docMk/>
          <pc:sldMk cId="1941140657" sldId="328"/>
        </pc:sldMkLst>
        <pc:spChg chg="mod">
          <ac:chgData name="Pauline LaPresta" userId="S::plapresta@scad.edu::c1af3bd9-a749-47a9-99e4-5ab31c6c4c6b" providerId="AD" clId="Web-{34BD98B6-0DAB-AF3D-E435-C0AEDB292F7E}" dt="2026-06-12T18:46:38.723" v="5240" actId="20577"/>
          <ac:spMkLst>
            <pc:docMk/>
            <pc:sldMk cId="1941140657" sldId="328"/>
            <ac:spMk id="2" creationId="{4AA270DB-1905-1D7E-E29E-1F2213F47834}"/>
          </ac:spMkLst>
        </pc:spChg>
        <pc:spChg chg="mod">
          <ac:chgData name="Pauline LaPresta" userId="S::plapresta@scad.edu::c1af3bd9-a749-47a9-99e4-5ab31c6c4c6b" providerId="AD" clId="Web-{34BD98B6-0DAB-AF3D-E435-C0AEDB292F7E}" dt="2026-06-12T20:08:45.899" v="6086" actId="20577"/>
          <ac:spMkLst>
            <pc:docMk/>
            <pc:sldMk cId="1941140657" sldId="328"/>
            <ac:spMk id="11" creationId="{C29C7702-1F5F-C4E7-3AFD-1F24EACB66B5}"/>
          </ac:spMkLst>
        </pc:spChg>
        <pc:graphicFrameChg chg="mod modGraphic">
          <ac:chgData name="Pauline LaPresta" userId="S::plapresta@scad.edu::c1af3bd9-a749-47a9-99e4-5ab31c6c4c6b" providerId="AD" clId="Web-{34BD98B6-0DAB-AF3D-E435-C0AEDB292F7E}" dt="2026-06-12T18:50:16.576" v="5390" actId="1076"/>
          <ac:graphicFrameMkLst>
            <pc:docMk/>
            <pc:sldMk cId="1941140657" sldId="328"/>
            <ac:graphicFrameMk id="9" creationId="{4E7B320E-6F41-E9E7-3549-816D1BD1F97B}"/>
          </ac:graphicFrameMkLst>
        </pc:graphicFrameChg>
      </pc:sldChg>
      <pc:sldChg chg="modSp add replId">
        <pc:chgData name="Pauline LaPresta" userId="S::plapresta@scad.edu::c1af3bd9-a749-47a9-99e4-5ab31c6c4c6b" providerId="AD" clId="Web-{34BD98B6-0DAB-AF3D-E435-C0AEDB292F7E}" dt="2026-06-12T20:10:18.622" v="6088" actId="20577"/>
        <pc:sldMkLst>
          <pc:docMk/>
          <pc:sldMk cId="1374661411" sldId="332"/>
        </pc:sldMkLst>
        <pc:spChg chg="mod">
          <ac:chgData name="Pauline LaPresta" userId="S::plapresta@scad.edu::c1af3bd9-a749-47a9-99e4-5ab31c6c4c6b" providerId="AD" clId="Web-{34BD98B6-0DAB-AF3D-E435-C0AEDB292F7E}" dt="2026-06-12T19:53:11.438" v="5774" actId="20577"/>
          <ac:spMkLst>
            <pc:docMk/>
            <pc:sldMk cId="1374661411" sldId="332"/>
            <ac:spMk id="2" creationId="{D956AD17-9FEC-FB46-DCF1-200E989607D5}"/>
          </ac:spMkLst>
        </pc:spChg>
        <pc:spChg chg="mod">
          <ac:chgData name="Pauline LaPresta" userId="S::plapresta@scad.edu::c1af3bd9-a749-47a9-99e4-5ab31c6c4c6b" providerId="AD" clId="Web-{34BD98B6-0DAB-AF3D-E435-C0AEDB292F7E}" dt="2026-06-12T20:10:18.622" v="6088" actId="20577"/>
          <ac:spMkLst>
            <pc:docMk/>
            <pc:sldMk cId="1374661411" sldId="332"/>
            <ac:spMk id="16" creationId="{7C7C6EBC-FAFD-056D-D0C4-9BDF051C88CD}"/>
          </ac:spMkLst>
        </pc:spChg>
      </pc:sldChg>
    </pc:docChg>
  </pc:docChgLst>
  <pc:docChgLst>
    <pc:chgData name="Pauline LaPresta" userId="S::plapresta@scad.edu::c1af3bd9-a749-47a9-99e4-5ab31c6c4c6b" providerId="AD" clId="Web-{C24E71F6-8FCC-29B3-2174-AB2BC3A78B7B}"/>
    <pc:docChg chg="addSld delSld modSld">
      <pc:chgData name="Pauline LaPresta" userId="S::plapresta@scad.edu::c1af3bd9-a749-47a9-99e4-5ab31c6c4c6b" providerId="AD" clId="Web-{C24E71F6-8FCC-29B3-2174-AB2BC3A78B7B}" dt="2026-06-10T01:10:02.311" v="902"/>
      <pc:docMkLst>
        <pc:docMk/>
      </pc:docMkLst>
      <pc:sldChg chg="addSp delSp modSp">
        <pc:chgData name="Pauline LaPresta" userId="S::plapresta@scad.edu::c1af3bd9-a749-47a9-99e4-5ab31c6c4c6b" providerId="AD" clId="Web-{C24E71F6-8FCC-29B3-2174-AB2BC3A78B7B}" dt="2026-06-10T00:03:58.393" v="550" actId="1076"/>
        <pc:sldMkLst>
          <pc:docMk/>
          <pc:sldMk cId="1969162249" sldId="263"/>
        </pc:sldMkLst>
        <pc:graphicFrameChg chg="mod modGraphic">
          <ac:chgData name="Pauline LaPresta" userId="S::plapresta@scad.edu::c1af3bd9-a749-47a9-99e4-5ab31c6c4c6b" providerId="AD" clId="Web-{C24E71F6-8FCC-29B3-2174-AB2BC3A78B7B}" dt="2026-06-10T00:02:34.468" v="507"/>
          <ac:graphicFrameMkLst>
            <pc:docMk/>
            <pc:sldMk cId="1969162249" sldId="263"/>
            <ac:graphicFrameMk id="9" creationId="{47DBBFF4-9280-AC41-0FD9-9286A73E66D0}"/>
          </ac:graphicFrameMkLst>
        </pc:graphicFrameChg>
      </pc:sldChg>
      <pc:sldChg chg="modSp">
        <pc:chgData name="Pauline LaPresta" userId="S::plapresta@scad.edu::c1af3bd9-a749-47a9-99e4-5ab31c6c4c6b" providerId="AD" clId="Web-{C24E71F6-8FCC-29B3-2174-AB2BC3A78B7B}" dt="2026-06-10T00:13:54.102" v="735" actId="20577"/>
        <pc:sldMkLst>
          <pc:docMk/>
          <pc:sldMk cId="2127130977" sldId="271"/>
        </pc:sldMkLst>
        <pc:spChg chg="mod">
          <ac:chgData name="Pauline LaPresta" userId="S::plapresta@scad.edu::c1af3bd9-a749-47a9-99e4-5ab31c6c4c6b" providerId="AD" clId="Web-{C24E71F6-8FCC-29B3-2174-AB2BC3A78B7B}" dt="2026-06-10T00:13:54.102" v="735" actId="20577"/>
          <ac:spMkLst>
            <pc:docMk/>
            <pc:sldMk cId="2127130977" sldId="271"/>
            <ac:spMk id="2" creationId="{E4B72F7C-FBAA-69BA-E1D2-C8AA86FD6FB9}"/>
          </ac:spMkLst>
        </pc:spChg>
      </pc:sldChg>
      <pc:sldChg chg="modSp">
        <pc:chgData name="Pauline LaPresta" userId="S::plapresta@scad.edu::c1af3bd9-a749-47a9-99e4-5ab31c6c4c6b" providerId="AD" clId="Web-{C24E71F6-8FCC-29B3-2174-AB2BC3A78B7B}" dt="2026-06-10T00:13:34.163" v="699" actId="20577"/>
        <pc:sldMkLst>
          <pc:docMk/>
          <pc:sldMk cId="3267258665" sldId="272"/>
        </pc:sldMkLst>
        <pc:spChg chg="mod">
          <ac:chgData name="Pauline LaPresta" userId="S::plapresta@scad.edu::c1af3bd9-a749-47a9-99e4-5ab31c6c4c6b" providerId="AD" clId="Web-{C24E71F6-8FCC-29B3-2174-AB2BC3A78B7B}" dt="2026-06-10T00:13:34.163" v="699" actId="20577"/>
          <ac:spMkLst>
            <pc:docMk/>
            <pc:sldMk cId="3267258665" sldId="272"/>
            <ac:spMk id="2" creationId="{E4B72F7C-FBAA-69BA-E1D2-C8AA86FD6FB9}"/>
          </ac:spMkLst>
        </pc:spChg>
      </pc:sldChg>
      <pc:sldChg chg="modSp">
        <pc:chgData name="Pauline LaPresta" userId="S::plapresta@scad.edu::c1af3bd9-a749-47a9-99e4-5ab31c6c4c6b" providerId="AD" clId="Web-{C24E71F6-8FCC-29B3-2174-AB2BC3A78B7B}" dt="2026-06-10T00:07:18.822" v="637" actId="20577"/>
        <pc:sldMkLst>
          <pc:docMk/>
          <pc:sldMk cId="1947364809" sldId="274"/>
        </pc:sldMkLst>
        <pc:spChg chg="mod">
          <ac:chgData name="Pauline LaPresta" userId="S::plapresta@scad.edu::c1af3bd9-a749-47a9-99e4-5ab31c6c4c6b" providerId="AD" clId="Web-{C24E71F6-8FCC-29B3-2174-AB2BC3A78B7B}" dt="2026-06-10T00:07:18.822" v="637" actId="20577"/>
          <ac:spMkLst>
            <pc:docMk/>
            <pc:sldMk cId="1947364809" sldId="274"/>
            <ac:spMk id="2" creationId="{1C68D5C2-AC5A-EE46-863D-8FC19A3EB1D6}"/>
          </ac:spMkLst>
        </pc:spChg>
      </pc:sldChg>
      <pc:sldChg chg="addSp delSp modSp">
        <pc:chgData name="Pauline LaPresta" userId="S::plapresta@scad.edu::c1af3bd9-a749-47a9-99e4-5ab31c6c4c6b" providerId="AD" clId="Web-{C24E71F6-8FCC-29B3-2174-AB2BC3A78B7B}" dt="2026-06-09T23:54:01.136" v="298" actId="1076"/>
        <pc:sldMkLst>
          <pc:docMk/>
          <pc:sldMk cId="4126483383" sldId="278"/>
        </pc:sldMkLst>
        <pc:spChg chg="mod">
          <ac:chgData name="Pauline LaPresta" userId="S::plapresta@scad.edu::c1af3bd9-a749-47a9-99e4-5ab31c6c4c6b" providerId="AD" clId="Web-{C24E71F6-8FCC-29B3-2174-AB2BC3A78B7B}" dt="2026-06-09T23:54:01.136" v="298" actId="1076"/>
          <ac:spMkLst>
            <pc:docMk/>
            <pc:sldMk cId="4126483383" sldId="278"/>
            <ac:spMk id="13" creationId="{B7BA8DE0-C8AA-8E0B-1E93-19C04C16441C}"/>
          </ac:spMkLst>
        </pc:spChg>
        <pc:graphicFrameChg chg="mod">
          <ac:chgData name="Pauline LaPresta" userId="S::plapresta@scad.edu::c1af3bd9-a749-47a9-99e4-5ab31c6c4c6b" providerId="AD" clId="Web-{C24E71F6-8FCC-29B3-2174-AB2BC3A78B7B}" dt="2026-06-09T23:54:01.121" v="297" actId="1076"/>
          <ac:graphicFrameMkLst>
            <pc:docMk/>
            <pc:sldMk cId="4126483383" sldId="278"/>
            <ac:graphicFrameMk id="11" creationId="{BB34C0F7-8F27-C388-FC38-EDF4B7CD71F4}"/>
          </ac:graphicFrameMkLst>
        </pc:graphicFrameChg>
      </pc:sldChg>
      <pc:sldChg chg="addSp delSp modSp">
        <pc:chgData name="Pauline LaPresta" userId="S::plapresta@scad.edu::c1af3bd9-a749-47a9-99e4-5ab31c6c4c6b" providerId="AD" clId="Web-{C24E71F6-8FCC-29B3-2174-AB2BC3A78B7B}" dt="2026-06-10T01:10:02.311" v="902"/>
        <pc:sldMkLst>
          <pc:docMk/>
          <pc:sldMk cId="1608235110" sldId="279"/>
        </pc:sldMkLst>
        <pc:spChg chg="mod">
          <ac:chgData name="Pauline LaPresta" userId="S::plapresta@scad.edu::c1af3bd9-a749-47a9-99e4-5ab31c6c4c6b" providerId="AD" clId="Web-{C24E71F6-8FCC-29B3-2174-AB2BC3A78B7B}" dt="2026-06-10T01:08:20.777" v="872" actId="1076"/>
          <ac:spMkLst>
            <pc:docMk/>
            <pc:sldMk cId="1608235110" sldId="279"/>
            <ac:spMk id="11" creationId="{BA1A313C-14D6-3EA9-5283-5CF0580BD5F2}"/>
          </ac:spMkLst>
        </pc:spChg>
        <pc:graphicFrameChg chg="mod modGraphic">
          <ac:chgData name="Pauline LaPresta" userId="S::plapresta@scad.edu::c1af3bd9-a749-47a9-99e4-5ab31c6c4c6b" providerId="AD" clId="Web-{C24E71F6-8FCC-29B3-2174-AB2BC3A78B7B}" dt="2026-06-10T01:10:02.311" v="902"/>
          <ac:graphicFrameMkLst>
            <pc:docMk/>
            <pc:sldMk cId="1608235110" sldId="279"/>
            <ac:graphicFrameMk id="9" creationId="{B50E18D2-68F7-E9D0-236A-071076D0CE36}"/>
          </ac:graphicFrameMkLst>
        </pc:graphicFrameChg>
      </pc:sldChg>
      <pc:sldChg chg="addSp delSp modSp">
        <pc:chgData name="Pauline LaPresta" userId="S::plapresta@scad.edu::c1af3bd9-a749-47a9-99e4-5ab31c6c4c6b" providerId="AD" clId="Web-{C24E71F6-8FCC-29B3-2174-AB2BC3A78B7B}" dt="2026-06-10T00:41:34.218" v="866"/>
        <pc:sldMkLst>
          <pc:docMk/>
          <pc:sldMk cId="3426554960" sldId="283"/>
        </pc:sldMkLst>
        <pc:graphicFrameChg chg="add mod modGraphic">
          <ac:chgData name="Pauline LaPresta" userId="S::plapresta@scad.edu::c1af3bd9-a749-47a9-99e4-5ab31c6c4c6b" providerId="AD" clId="Web-{C24E71F6-8FCC-29B3-2174-AB2BC3A78B7B}" dt="2026-06-10T00:41:34.218" v="866"/>
          <ac:graphicFrameMkLst>
            <pc:docMk/>
            <pc:sldMk cId="3426554960" sldId="283"/>
            <ac:graphicFrameMk id="11" creationId="{373E7193-487D-AC6C-EE97-070253C1A4E9}"/>
          </ac:graphicFrameMkLst>
        </pc:graphicFrameChg>
      </pc:sldChg>
      <pc:sldChg chg="addSp delSp modSp add replId">
        <pc:chgData name="Pauline LaPresta" userId="S::plapresta@scad.edu::c1af3bd9-a749-47a9-99e4-5ab31c6c4c6b" providerId="AD" clId="Web-{C24E71F6-8FCC-29B3-2174-AB2BC3A78B7B}" dt="2026-06-10T00:14:17.212" v="738" actId="1076"/>
        <pc:sldMkLst>
          <pc:docMk/>
          <pc:sldMk cId="4263131685" sldId="285"/>
        </pc:sldMkLst>
        <pc:spChg chg="mod">
          <ac:chgData name="Pauline LaPresta" userId="S::plapresta@scad.edu::c1af3bd9-a749-47a9-99e4-5ab31c6c4c6b" providerId="AD" clId="Web-{C24E71F6-8FCC-29B3-2174-AB2BC3A78B7B}" dt="2026-06-10T00:13:00.631" v="657" actId="20577"/>
          <ac:spMkLst>
            <pc:docMk/>
            <pc:sldMk cId="4263131685" sldId="285"/>
            <ac:spMk id="2" creationId="{345433AE-7B2F-0AB5-FA3F-60D348784E02}"/>
          </ac:spMkLst>
        </pc:spChg>
        <pc:spChg chg="add">
          <ac:chgData name="Pauline LaPresta" userId="S::plapresta@scad.edu::c1af3bd9-a749-47a9-99e4-5ab31c6c4c6b" providerId="AD" clId="Web-{C24E71F6-8FCC-29B3-2174-AB2BC3A78B7B}" dt="2026-06-09T23:47:18.341" v="210"/>
          <ac:spMkLst>
            <pc:docMk/>
            <pc:sldMk cId="4263131685" sldId="285"/>
            <ac:spMk id="11" creationId="{7922BB4F-DFD4-5029-6CB6-2F0504686CF5}"/>
          </ac:spMkLst>
        </pc:spChg>
        <pc:graphicFrameChg chg="mod">
          <ac:chgData name="Pauline LaPresta" userId="S::plapresta@scad.edu::c1af3bd9-a749-47a9-99e4-5ab31c6c4c6b" providerId="AD" clId="Web-{C24E71F6-8FCC-29B3-2174-AB2BC3A78B7B}" dt="2026-06-09T23:47:27.122" v="211" actId="1076"/>
          <ac:graphicFrameMkLst>
            <pc:docMk/>
            <pc:sldMk cId="4263131685" sldId="285"/>
            <ac:graphicFrameMk id="10" creationId="{BEF13AF9-DD4D-20D8-BDBD-1474AC7A8380}"/>
          </ac:graphicFrameMkLst>
        </pc:graphicFrameChg>
      </pc:sldChg>
      <pc:sldChg chg="addSp delSp modSp add replId">
        <pc:chgData name="Pauline LaPresta" userId="S::plapresta@scad.edu::c1af3bd9-a749-47a9-99e4-5ab31c6c4c6b" providerId="AD" clId="Web-{C24E71F6-8FCC-29B3-2174-AB2BC3A78B7B}" dt="2026-06-10T00:07:23.650" v="638" actId="20577"/>
        <pc:sldMkLst>
          <pc:docMk/>
          <pc:sldMk cId="4216124876" sldId="286"/>
        </pc:sldMkLst>
        <pc:spChg chg="mod">
          <ac:chgData name="Pauline LaPresta" userId="S::plapresta@scad.edu::c1af3bd9-a749-47a9-99e4-5ab31c6c4c6b" providerId="AD" clId="Web-{C24E71F6-8FCC-29B3-2174-AB2BC3A78B7B}" dt="2026-06-10T00:07:23.650" v="638" actId="20577"/>
          <ac:spMkLst>
            <pc:docMk/>
            <pc:sldMk cId="4216124876" sldId="286"/>
            <ac:spMk id="2" creationId="{66E84608-5B35-59DB-EA1A-30D69FD3EECE}"/>
          </ac:spMkLst>
        </pc:spChg>
        <pc:spChg chg="add mod">
          <ac:chgData name="Pauline LaPresta" userId="S::plapresta@scad.edu::c1af3bd9-a749-47a9-99e4-5ab31c6c4c6b" providerId="AD" clId="Web-{C24E71F6-8FCC-29B3-2174-AB2BC3A78B7B}" dt="2026-06-10T00:06:58.665" v="635" actId="1076"/>
          <ac:spMkLst>
            <pc:docMk/>
            <pc:sldMk cId="4216124876" sldId="286"/>
            <ac:spMk id="14" creationId="{34F22BDA-CD76-F21F-6289-D7B8429126D0}"/>
          </ac:spMkLst>
        </pc:spChg>
        <pc:graphicFrameChg chg="mod modGraphic">
          <ac:chgData name="Pauline LaPresta" userId="S::plapresta@scad.edu::c1af3bd9-a749-47a9-99e4-5ab31c6c4c6b" providerId="AD" clId="Web-{C24E71F6-8FCC-29B3-2174-AB2BC3A78B7B}" dt="2026-06-10T00:06:58.649" v="634" actId="1076"/>
          <ac:graphicFrameMkLst>
            <pc:docMk/>
            <pc:sldMk cId="4216124876" sldId="286"/>
            <ac:graphicFrameMk id="9" creationId="{E1B917E1-0ECA-6E8C-7AA9-B98E5D2AE156}"/>
          </ac:graphicFrameMkLst>
        </pc:graphicFrameChg>
      </pc:sldChg>
    </pc:docChg>
  </pc:docChgLst>
  <pc:docChgLst>
    <pc:chgData name="Pauline LaPresta" userId="S::plapresta@scad.edu::c1af3bd9-a749-47a9-99e4-5ab31c6c4c6b" providerId="AD" clId="Web-{6E925D28-9FD7-001E-237A-9756233174E7}"/>
    <pc:docChg chg="addSld delSld modSld sldOrd">
      <pc:chgData name="Pauline LaPresta" userId="S::plapresta@scad.edu::c1af3bd9-a749-47a9-99e4-5ab31c6c4c6b" providerId="AD" clId="Web-{6E925D28-9FD7-001E-237A-9756233174E7}" dt="2026-06-24T16:06:41.836" v="1577" actId="20577"/>
      <pc:docMkLst>
        <pc:docMk/>
      </pc:docMkLst>
      <pc:sldChg chg="ord">
        <pc:chgData name="Pauline LaPresta" userId="S::plapresta@scad.edu::c1af3bd9-a749-47a9-99e4-5ab31c6c4c6b" providerId="AD" clId="Web-{6E925D28-9FD7-001E-237A-9756233174E7}" dt="2026-06-24T13:58:00.642" v="3"/>
        <pc:sldMkLst>
          <pc:docMk/>
          <pc:sldMk cId="134067621" sldId="327"/>
        </pc:sldMkLst>
      </pc:sldChg>
    </pc:docChg>
  </pc:docChgLst>
  <pc:docChgLst>
    <pc:chgData name="Pauline LaPresta" userId="S::plapresta@scad.edu::c1af3bd9-a749-47a9-99e4-5ab31c6c4c6b" providerId="AD" clId="Web-{A855EA9E-2699-698D-AFBF-6005B9D9383F}"/>
    <pc:docChg chg="mod modSld">
      <pc:chgData name="Pauline LaPresta" userId="S::plapresta@scad.edu::c1af3bd9-a749-47a9-99e4-5ab31c6c4c6b" providerId="AD" clId="Web-{A855EA9E-2699-698D-AFBF-6005B9D9383F}" dt="2026-06-14T19:44:09.590" v="602" actId="1076"/>
      <pc:docMkLst>
        <pc:docMk/>
      </pc:docMkLst>
      <pc:sldChg chg="addSp delSp modSp">
        <pc:chgData name="Pauline LaPresta" userId="S::plapresta@scad.edu::c1af3bd9-a749-47a9-99e4-5ab31c6c4c6b" providerId="AD" clId="Web-{A855EA9E-2699-698D-AFBF-6005B9D9383F}" dt="2026-06-14T18:54:46.935" v="200" actId="1076"/>
        <pc:sldMkLst>
          <pc:docMk/>
          <pc:sldMk cId="3651160971" sldId="257"/>
        </pc:sldMkLst>
        <pc:picChg chg="add mod ord">
          <ac:chgData name="Pauline LaPresta" userId="S::plapresta@scad.edu::c1af3bd9-a749-47a9-99e4-5ab31c6c4c6b" providerId="AD" clId="Web-{A855EA9E-2699-698D-AFBF-6005B9D9383F}" dt="2026-06-14T18:54:46.935" v="200" actId="1076"/>
          <ac:picMkLst>
            <pc:docMk/>
            <pc:sldMk cId="3651160971" sldId="257"/>
            <ac:picMk id="11" creationId="{5DC1EF89-D31E-88A3-ECFE-265793E20BE6}"/>
          </ac:picMkLst>
        </pc:picChg>
      </pc:sldChg>
      <pc:sldChg chg="addSp delSp modSp">
        <pc:chgData name="Pauline LaPresta" userId="S::plapresta@scad.edu::c1af3bd9-a749-47a9-99e4-5ab31c6c4c6b" providerId="AD" clId="Web-{A855EA9E-2699-698D-AFBF-6005B9D9383F}" dt="2026-06-14T18:44:49.051" v="128"/>
        <pc:sldMkLst>
          <pc:docMk/>
          <pc:sldMk cId="2551081693" sldId="258"/>
        </pc:sldMkLst>
        <pc:graphicFrameChg chg="mod modGraphic">
          <ac:chgData name="Pauline LaPresta" userId="S::plapresta@scad.edu::c1af3bd9-a749-47a9-99e4-5ab31c6c4c6b" providerId="AD" clId="Web-{A855EA9E-2699-698D-AFBF-6005B9D9383F}" dt="2026-06-14T18:44:49.051" v="128"/>
          <ac:graphicFrameMkLst>
            <pc:docMk/>
            <pc:sldMk cId="2551081693" sldId="258"/>
            <ac:graphicFrameMk id="20" creationId="{2D04AEBF-79BE-5DB2-6AA8-86DEFC6C45D3}"/>
          </ac:graphicFrameMkLst>
        </pc:graphicFrameChg>
        <pc:picChg chg="add mod ord">
          <ac:chgData name="Pauline LaPresta" userId="S::plapresta@scad.edu::c1af3bd9-a749-47a9-99e4-5ab31c6c4c6b" providerId="AD" clId="Web-{A855EA9E-2699-698D-AFBF-6005B9D9383F}" dt="2026-06-14T18:43:45.299" v="6" actId="1076"/>
          <ac:picMkLst>
            <pc:docMk/>
            <pc:sldMk cId="2551081693" sldId="258"/>
            <ac:picMk id="7" creationId="{87B3D8B9-D918-16C2-1E27-430FEE2663BB}"/>
          </ac:picMkLst>
        </pc:picChg>
      </pc:sldChg>
      <pc:sldChg chg="addSp delSp modSp">
        <pc:chgData name="Pauline LaPresta" userId="S::plapresta@scad.edu::c1af3bd9-a749-47a9-99e4-5ab31c6c4c6b" providerId="AD" clId="Web-{A855EA9E-2699-698D-AFBF-6005B9D9383F}" dt="2026-06-14T18:47:02.851" v="143" actId="1076"/>
        <pc:sldMkLst>
          <pc:docMk/>
          <pc:sldMk cId="3905115336" sldId="259"/>
        </pc:sldMkLst>
        <pc:graphicFrameChg chg="mod">
          <ac:chgData name="Pauline LaPresta" userId="S::plapresta@scad.edu::c1af3bd9-a749-47a9-99e4-5ab31c6c4c6b" providerId="AD" clId="Web-{A855EA9E-2699-698D-AFBF-6005B9D9383F}" dt="2026-06-14T18:47:01.008" v="142" actId="1076"/>
          <ac:graphicFrameMkLst>
            <pc:docMk/>
            <pc:sldMk cId="3905115336" sldId="259"/>
            <ac:graphicFrameMk id="9" creationId="{27D8568A-B4C9-8167-1BA2-4515F6B58A1F}"/>
          </ac:graphicFrameMkLst>
        </pc:graphicFrameChg>
        <pc:picChg chg="add mod ord">
          <ac:chgData name="Pauline LaPresta" userId="S::plapresta@scad.edu::c1af3bd9-a749-47a9-99e4-5ab31c6c4c6b" providerId="AD" clId="Web-{A855EA9E-2699-698D-AFBF-6005B9D9383F}" dt="2026-06-14T18:47:02.851" v="143" actId="1076"/>
          <ac:picMkLst>
            <pc:docMk/>
            <pc:sldMk cId="3905115336" sldId="259"/>
            <ac:picMk id="12" creationId="{1203EDA8-615E-F3C1-A053-31CBED3FBA87}"/>
          </ac:picMkLst>
        </pc:picChg>
      </pc:sldChg>
      <pc:sldChg chg="addSp delSp modSp">
        <pc:chgData name="Pauline LaPresta" userId="S::plapresta@scad.edu::c1af3bd9-a749-47a9-99e4-5ab31c6c4c6b" providerId="AD" clId="Web-{A855EA9E-2699-698D-AFBF-6005B9D9383F}" dt="2026-06-14T18:48:05.823" v="149" actId="1076"/>
        <pc:sldMkLst>
          <pc:docMk/>
          <pc:sldMk cId="3907647823" sldId="260"/>
        </pc:sldMkLst>
        <pc:picChg chg="add mod ord">
          <ac:chgData name="Pauline LaPresta" userId="S::plapresta@scad.edu::c1af3bd9-a749-47a9-99e4-5ab31c6c4c6b" providerId="AD" clId="Web-{A855EA9E-2699-698D-AFBF-6005B9D9383F}" dt="2026-06-14T18:48:05.823" v="149" actId="1076"/>
          <ac:picMkLst>
            <pc:docMk/>
            <pc:sldMk cId="3907647823" sldId="260"/>
            <ac:picMk id="8" creationId="{41646D87-842E-B607-12B1-B28289A6519F}"/>
          </ac:picMkLst>
        </pc:picChg>
      </pc:sldChg>
      <pc:sldChg chg="addSp delSp modSp">
        <pc:chgData name="Pauline LaPresta" userId="S::plapresta@scad.edu::c1af3bd9-a749-47a9-99e4-5ab31c6c4c6b" providerId="AD" clId="Web-{A855EA9E-2699-698D-AFBF-6005B9D9383F}" dt="2026-06-14T18:49:19.874" v="159" actId="1076"/>
        <pc:sldMkLst>
          <pc:docMk/>
          <pc:sldMk cId="2294594080" sldId="261"/>
        </pc:sldMkLst>
        <pc:graphicFrameChg chg="mod">
          <ac:chgData name="Pauline LaPresta" userId="S::plapresta@scad.edu::c1af3bd9-a749-47a9-99e4-5ab31c6c4c6b" providerId="AD" clId="Web-{A855EA9E-2699-698D-AFBF-6005B9D9383F}" dt="2026-06-14T18:49:14.748" v="157" actId="1076"/>
          <ac:graphicFrameMkLst>
            <pc:docMk/>
            <pc:sldMk cId="2294594080" sldId="261"/>
            <ac:graphicFrameMk id="9" creationId="{3228F09B-B56F-42AE-0CBE-876108B186DE}"/>
          </ac:graphicFrameMkLst>
        </pc:graphicFrameChg>
        <pc:picChg chg="add mod ord">
          <ac:chgData name="Pauline LaPresta" userId="S::plapresta@scad.edu::c1af3bd9-a749-47a9-99e4-5ab31c6c4c6b" providerId="AD" clId="Web-{A855EA9E-2699-698D-AFBF-6005B9D9383F}" dt="2026-06-14T18:49:19.874" v="159" actId="1076"/>
          <ac:picMkLst>
            <pc:docMk/>
            <pc:sldMk cId="2294594080" sldId="261"/>
            <ac:picMk id="8" creationId="{026AB58D-BA92-B3E9-3666-CA83AC8CC418}"/>
          </ac:picMkLst>
        </pc:picChg>
      </pc:sldChg>
      <pc:sldChg chg="addSp delSp modSp">
        <pc:chgData name="Pauline LaPresta" userId="S::plapresta@scad.edu::c1af3bd9-a749-47a9-99e4-5ab31c6c4c6b" providerId="AD" clId="Web-{A855EA9E-2699-698D-AFBF-6005B9D9383F}" dt="2026-06-14T18:49:40.640" v="162" actId="1076"/>
        <pc:sldMkLst>
          <pc:docMk/>
          <pc:sldMk cId="3047631176" sldId="262"/>
        </pc:sldMkLst>
        <pc:picChg chg="add mod ord">
          <ac:chgData name="Pauline LaPresta" userId="S::plapresta@scad.edu::c1af3bd9-a749-47a9-99e4-5ab31c6c4c6b" providerId="AD" clId="Web-{A855EA9E-2699-698D-AFBF-6005B9D9383F}" dt="2026-06-14T18:49:40.640" v="162" actId="1076"/>
          <ac:picMkLst>
            <pc:docMk/>
            <pc:sldMk cId="3047631176" sldId="262"/>
            <ac:picMk id="7" creationId="{646962A0-2D98-053A-2458-2C352875B071}"/>
          </ac:picMkLst>
        </pc:picChg>
      </pc:sldChg>
      <pc:sldChg chg="addSp delSp modSp">
        <pc:chgData name="Pauline LaPresta" userId="S::plapresta@scad.edu::c1af3bd9-a749-47a9-99e4-5ab31c6c4c6b" providerId="AD" clId="Web-{A855EA9E-2699-698D-AFBF-6005B9D9383F}" dt="2026-06-14T18:50:25.330" v="172" actId="1076"/>
        <pc:sldMkLst>
          <pc:docMk/>
          <pc:sldMk cId="1969162249" sldId="263"/>
        </pc:sldMkLst>
        <pc:graphicFrameChg chg="mod modGraphic">
          <ac:chgData name="Pauline LaPresta" userId="S::plapresta@scad.edu::c1af3bd9-a749-47a9-99e4-5ab31c6c4c6b" providerId="AD" clId="Web-{A855EA9E-2699-698D-AFBF-6005B9D9383F}" dt="2026-06-14T18:50:20.861" v="170" actId="1076"/>
          <ac:graphicFrameMkLst>
            <pc:docMk/>
            <pc:sldMk cId="1969162249" sldId="263"/>
            <ac:graphicFrameMk id="9" creationId="{47DBBFF4-9280-AC41-0FD9-9286A73E66D0}"/>
          </ac:graphicFrameMkLst>
        </pc:graphicFrameChg>
        <pc:picChg chg="add mod ord">
          <ac:chgData name="Pauline LaPresta" userId="S::plapresta@scad.edu::c1af3bd9-a749-47a9-99e4-5ab31c6c4c6b" providerId="AD" clId="Web-{A855EA9E-2699-698D-AFBF-6005B9D9383F}" dt="2026-06-14T18:50:25.330" v="172" actId="1076"/>
          <ac:picMkLst>
            <pc:docMk/>
            <pc:sldMk cId="1969162249" sldId="263"/>
            <ac:picMk id="7" creationId="{31B88273-0B83-2D72-ACA7-9E5A56F7A010}"/>
          </ac:picMkLst>
        </pc:picChg>
      </pc:sldChg>
      <pc:sldChg chg="addSp delSp modSp">
        <pc:chgData name="Pauline LaPresta" userId="S::plapresta@scad.edu::c1af3bd9-a749-47a9-99e4-5ab31c6c4c6b" providerId="AD" clId="Web-{A855EA9E-2699-698D-AFBF-6005B9D9383F}" dt="2026-06-14T18:51:38.505" v="188" actId="1076"/>
        <pc:sldMkLst>
          <pc:docMk/>
          <pc:sldMk cId="836835583" sldId="268"/>
        </pc:sldMkLst>
        <pc:spChg chg="mod">
          <ac:chgData name="Pauline LaPresta" userId="S::plapresta@scad.edu::c1af3bd9-a749-47a9-99e4-5ab31c6c4c6b" providerId="AD" clId="Web-{A855EA9E-2699-698D-AFBF-6005B9D9383F}" dt="2026-06-14T18:51:33.349" v="187" actId="1076"/>
          <ac:spMkLst>
            <pc:docMk/>
            <pc:sldMk cId="836835583" sldId="268"/>
            <ac:spMk id="8" creationId="{2D7E6827-A4A2-EEDB-8B1D-79E93188A84A}"/>
          </ac:spMkLst>
        </pc:spChg>
        <pc:picChg chg="add mod ord">
          <ac:chgData name="Pauline LaPresta" userId="S::plapresta@scad.edu::c1af3bd9-a749-47a9-99e4-5ab31c6c4c6b" providerId="AD" clId="Web-{A855EA9E-2699-698D-AFBF-6005B9D9383F}" dt="2026-06-14T18:51:38.505" v="188" actId="1076"/>
          <ac:picMkLst>
            <pc:docMk/>
            <pc:sldMk cId="836835583" sldId="268"/>
            <ac:picMk id="11" creationId="{25C91B5E-89E1-29EE-A224-0DED7882A2E3}"/>
          </ac:picMkLst>
        </pc:picChg>
      </pc:sldChg>
      <pc:sldChg chg="addSp delSp modSp">
        <pc:chgData name="Pauline LaPresta" userId="S::plapresta@scad.edu::c1af3bd9-a749-47a9-99e4-5ab31c6c4c6b" providerId="AD" clId="Web-{A855EA9E-2699-698D-AFBF-6005B9D9383F}" dt="2026-06-14T18:52:16.319" v="194" actId="1076"/>
        <pc:sldMkLst>
          <pc:docMk/>
          <pc:sldMk cId="520419205" sldId="269"/>
        </pc:sldMkLst>
        <pc:graphicFrameChg chg="mod modGraphic">
          <ac:chgData name="Pauline LaPresta" userId="S::plapresta@scad.edu::c1af3bd9-a749-47a9-99e4-5ab31c6c4c6b" providerId="AD" clId="Web-{A855EA9E-2699-698D-AFBF-6005B9D9383F}" dt="2026-06-14T18:52:16.319" v="194" actId="1076"/>
          <ac:graphicFrameMkLst>
            <pc:docMk/>
            <pc:sldMk cId="520419205" sldId="269"/>
            <ac:graphicFrameMk id="11" creationId="{8A1F1077-DB5F-8B8B-14DC-51DF50040A81}"/>
          </ac:graphicFrameMkLst>
        </pc:graphicFrameChg>
        <pc:picChg chg="add mod ord">
          <ac:chgData name="Pauline LaPresta" userId="S::plapresta@scad.edu::c1af3bd9-a749-47a9-99e4-5ab31c6c4c6b" providerId="AD" clId="Web-{A855EA9E-2699-698D-AFBF-6005B9D9383F}" dt="2026-06-14T18:52:01.662" v="191" actId="1076"/>
          <ac:picMkLst>
            <pc:docMk/>
            <pc:sldMk cId="520419205" sldId="269"/>
            <ac:picMk id="8" creationId="{69837F50-FF03-E09B-9092-BA652849B714}"/>
          </ac:picMkLst>
        </pc:picChg>
      </pc:sldChg>
      <pc:sldChg chg="addSp delSp modSp">
        <pc:chgData name="Pauline LaPresta" userId="S::plapresta@scad.edu::c1af3bd9-a749-47a9-99e4-5ab31c6c4c6b" providerId="AD" clId="Web-{A855EA9E-2699-698D-AFBF-6005B9D9383F}" dt="2026-06-14T18:59:32.850" v="242" actId="1076"/>
        <pc:sldMkLst>
          <pc:docMk/>
          <pc:sldMk cId="4126483383" sldId="278"/>
        </pc:sldMkLst>
        <pc:spChg chg="mod">
          <ac:chgData name="Pauline LaPresta" userId="S::plapresta@scad.edu::c1af3bd9-a749-47a9-99e4-5ab31c6c4c6b" providerId="AD" clId="Web-{A855EA9E-2699-698D-AFBF-6005B9D9383F}" dt="2026-06-14T18:59:31.069" v="241" actId="1076"/>
          <ac:spMkLst>
            <pc:docMk/>
            <pc:sldMk cId="4126483383" sldId="278"/>
            <ac:spMk id="13" creationId="{B7BA8DE0-C8AA-8E0B-1E93-19C04C16441C}"/>
          </ac:spMkLst>
        </pc:spChg>
        <pc:graphicFrameChg chg="mod">
          <ac:chgData name="Pauline LaPresta" userId="S::plapresta@scad.edu::c1af3bd9-a749-47a9-99e4-5ab31c6c4c6b" providerId="AD" clId="Web-{A855EA9E-2699-698D-AFBF-6005B9D9383F}" dt="2026-06-14T18:59:31.053" v="240" actId="1076"/>
          <ac:graphicFrameMkLst>
            <pc:docMk/>
            <pc:sldMk cId="4126483383" sldId="278"/>
            <ac:graphicFrameMk id="11" creationId="{BB34C0F7-8F27-C388-FC38-EDF4B7CD71F4}"/>
          </ac:graphicFrameMkLst>
        </pc:graphicFrameChg>
        <pc:picChg chg="add mod ord">
          <ac:chgData name="Pauline LaPresta" userId="S::plapresta@scad.edu::c1af3bd9-a749-47a9-99e4-5ab31c6c4c6b" providerId="AD" clId="Web-{A855EA9E-2699-698D-AFBF-6005B9D9383F}" dt="2026-06-14T18:59:32.850" v="242" actId="1076"/>
          <ac:picMkLst>
            <pc:docMk/>
            <pc:sldMk cId="4126483383" sldId="278"/>
            <ac:picMk id="7" creationId="{35CC8771-3BCC-6087-845C-3B7402EDA79E}"/>
          </ac:picMkLst>
        </pc:picChg>
      </pc:sldChg>
      <pc:sldChg chg="addSp delSp modSp">
        <pc:chgData name="Pauline LaPresta" userId="S::plapresta@scad.edu::c1af3bd9-a749-47a9-99e4-5ab31c6c4c6b" providerId="AD" clId="Web-{A855EA9E-2699-698D-AFBF-6005B9D9383F}" dt="2026-06-14T18:58:41.833" v="234" actId="1076"/>
        <pc:sldMkLst>
          <pc:docMk/>
          <pc:sldMk cId="1608235110" sldId="279"/>
        </pc:sldMkLst>
        <pc:spChg chg="mod">
          <ac:chgData name="Pauline LaPresta" userId="S::plapresta@scad.edu::c1af3bd9-a749-47a9-99e4-5ab31c6c4c6b" providerId="AD" clId="Web-{A855EA9E-2699-698D-AFBF-6005B9D9383F}" dt="2026-06-14T18:58:39.630" v="233" actId="1076"/>
          <ac:spMkLst>
            <pc:docMk/>
            <pc:sldMk cId="1608235110" sldId="279"/>
            <ac:spMk id="11" creationId="{BA1A313C-14D6-3EA9-5283-5CF0580BD5F2}"/>
          </ac:spMkLst>
        </pc:spChg>
        <pc:graphicFrameChg chg="mod">
          <ac:chgData name="Pauline LaPresta" userId="S::plapresta@scad.edu::c1af3bd9-a749-47a9-99e4-5ab31c6c4c6b" providerId="AD" clId="Web-{A855EA9E-2699-698D-AFBF-6005B9D9383F}" dt="2026-06-14T18:58:39.630" v="232" actId="1076"/>
          <ac:graphicFrameMkLst>
            <pc:docMk/>
            <pc:sldMk cId="1608235110" sldId="279"/>
            <ac:graphicFrameMk id="9" creationId="{B50E18D2-68F7-E9D0-236A-071076D0CE36}"/>
          </ac:graphicFrameMkLst>
        </pc:graphicFrameChg>
        <pc:picChg chg="add mod ord">
          <ac:chgData name="Pauline LaPresta" userId="S::plapresta@scad.edu::c1af3bd9-a749-47a9-99e4-5ab31c6c4c6b" providerId="AD" clId="Web-{A855EA9E-2699-698D-AFBF-6005B9D9383F}" dt="2026-06-14T18:58:41.833" v="234" actId="1076"/>
          <ac:picMkLst>
            <pc:docMk/>
            <pc:sldMk cId="1608235110" sldId="279"/>
            <ac:picMk id="13" creationId="{B6006506-FF8A-A52A-0782-067D0D7ACD37}"/>
          </ac:picMkLst>
        </pc:picChg>
      </pc:sldChg>
      <pc:sldChg chg="addSp delSp modSp">
        <pc:chgData name="Pauline LaPresta" userId="S::plapresta@scad.edu::c1af3bd9-a749-47a9-99e4-5ab31c6c4c6b" providerId="AD" clId="Web-{A855EA9E-2699-698D-AFBF-6005B9D9383F}" dt="2026-06-14T18:57:10.799" v="222" actId="1076"/>
        <pc:sldMkLst>
          <pc:docMk/>
          <pc:sldMk cId="3426554960" sldId="283"/>
        </pc:sldMkLst>
        <pc:picChg chg="add mod ord">
          <ac:chgData name="Pauline LaPresta" userId="S::plapresta@scad.edu::c1af3bd9-a749-47a9-99e4-5ab31c6c4c6b" providerId="AD" clId="Web-{A855EA9E-2699-698D-AFBF-6005B9D9383F}" dt="2026-06-14T18:57:10.799" v="222" actId="1076"/>
          <ac:picMkLst>
            <pc:docMk/>
            <pc:sldMk cId="3426554960" sldId="283"/>
            <ac:picMk id="13" creationId="{03E5D13F-F5B7-4C0A-93A6-224F9675EA85}"/>
          </ac:picMkLst>
        </pc:picChg>
      </pc:sldChg>
      <pc:sldChg chg="addSp delSp modSp">
        <pc:chgData name="Pauline LaPresta" userId="S::plapresta@scad.edu::c1af3bd9-a749-47a9-99e4-5ab31c6c4c6b" providerId="AD" clId="Web-{A855EA9E-2699-698D-AFBF-6005B9D9383F}" dt="2026-06-14T18:54:22.731" v="197" actId="1076"/>
        <pc:sldMkLst>
          <pc:docMk/>
          <pc:sldMk cId="4263131685" sldId="285"/>
        </pc:sldMkLst>
        <pc:picChg chg="add mod ord">
          <ac:chgData name="Pauline LaPresta" userId="S::plapresta@scad.edu::c1af3bd9-a749-47a9-99e4-5ab31c6c4c6b" providerId="AD" clId="Web-{A855EA9E-2699-698D-AFBF-6005B9D9383F}" dt="2026-06-14T18:54:22.731" v="197" actId="1076"/>
          <ac:picMkLst>
            <pc:docMk/>
            <pc:sldMk cId="4263131685" sldId="285"/>
            <ac:picMk id="8" creationId="{4E74ECF3-BEFB-CF21-02AC-2D1CC8D78C4A}"/>
          </ac:picMkLst>
        </pc:picChg>
      </pc:sldChg>
      <pc:sldChg chg="addSp delSp modSp">
        <pc:chgData name="Pauline LaPresta" userId="S::plapresta@scad.edu::c1af3bd9-a749-47a9-99e4-5ab31c6c4c6b" providerId="AD" clId="Web-{A855EA9E-2699-698D-AFBF-6005B9D9383F}" dt="2026-06-14T19:02:50.559" v="266" actId="1076"/>
        <pc:sldMkLst>
          <pc:docMk/>
          <pc:sldMk cId="4216124876" sldId="286"/>
        </pc:sldMkLst>
        <pc:spChg chg="mod">
          <ac:chgData name="Pauline LaPresta" userId="S::plapresta@scad.edu::c1af3bd9-a749-47a9-99e4-5ab31c6c4c6b" providerId="AD" clId="Web-{A855EA9E-2699-698D-AFBF-6005B9D9383F}" dt="2026-06-14T19:02:47.903" v="265" actId="1076"/>
          <ac:spMkLst>
            <pc:docMk/>
            <pc:sldMk cId="4216124876" sldId="286"/>
            <ac:spMk id="14" creationId="{34F22BDA-CD76-F21F-6289-D7B8429126D0}"/>
          </ac:spMkLst>
        </pc:spChg>
        <pc:graphicFrameChg chg="mod modGraphic">
          <ac:chgData name="Pauline LaPresta" userId="S::plapresta@scad.edu::c1af3bd9-a749-47a9-99e4-5ab31c6c4c6b" providerId="AD" clId="Web-{A855EA9E-2699-698D-AFBF-6005B9D9383F}" dt="2026-06-14T19:02:47.887" v="264" actId="1076"/>
          <ac:graphicFrameMkLst>
            <pc:docMk/>
            <pc:sldMk cId="4216124876" sldId="286"/>
            <ac:graphicFrameMk id="9" creationId="{E1B917E1-0ECA-6E8C-7AA9-B98E5D2AE156}"/>
          </ac:graphicFrameMkLst>
        </pc:graphicFrameChg>
        <pc:picChg chg="add mod ord">
          <ac:chgData name="Pauline LaPresta" userId="S::plapresta@scad.edu::c1af3bd9-a749-47a9-99e4-5ab31c6c4c6b" providerId="AD" clId="Web-{A855EA9E-2699-698D-AFBF-6005B9D9383F}" dt="2026-06-14T19:02:50.559" v="266" actId="1076"/>
          <ac:picMkLst>
            <pc:docMk/>
            <pc:sldMk cId="4216124876" sldId="286"/>
            <ac:picMk id="7" creationId="{2B1BDDE7-75F5-EB82-580E-66728855F73B}"/>
          </ac:picMkLst>
        </pc:picChg>
      </pc:sldChg>
      <pc:sldChg chg="addSp delSp modSp">
        <pc:chgData name="Pauline LaPresta" userId="S::plapresta@scad.edu::c1af3bd9-a749-47a9-99e4-5ab31c6c4c6b" providerId="AD" clId="Web-{A855EA9E-2699-698D-AFBF-6005B9D9383F}" dt="2026-06-14T19:01:56.120" v="249" actId="1076"/>
        <pc:sldMkLst>
          <pc:docMk/>
          <pc:sldMk cId="3970805215" sldId="288"/>
        </pc:sldMkLst>
        <pc:graphicFrameChg chg="mod">
          <ac:chgData name="Pauline LaPresta" userId="S::plapresta@scad.edu::c1af3bd9-a749-47a9-99e4-5ab31c6c4c6b" providerId="AD" clId="Web-{A855EA9E-2699-698D-AFBF-6005B9D9383F}" dt="2026-06-14T19:01:56.120" v="249" actId="1076"/>
          <ac:graphicFrameMkLst>
            <pc:docMk/>
            <pc:sldMk cId="3970805215" sldId="288"/>
            <ac:graphicFrameMk id="9" creationId="{B70F60B9-6E01-97DE-D7FA-D786622B805A}"/>
          </ac:graphicFrameMkLst>
        </pc:graphicFrameChg>
        <pc:picChg chg="add mod ord">
          <ac:chgData name="Pauline LaPresta" userId="S::plapresta@scad.edu::c1af3bd9-a749-47a9-99e4-5ab31c6c4c6b" providerId="AD" clId="Web-{A855EA9E-2699-698D-AFBF-6005B9D9383F}" dt="2026-06-14T19:01:49.323" v="247" actId="1076"/>
          <ac:picMkLst>
            <pc:docMk/>
            <pc:sldMk cId="3970805215" sldId="288"/>
            <ac:picMk id="8" creationId="{B80563D8-9F0D-79AE-3C66-0BCA3A088AB8}"/>
          </ac:picMkLst>
        </pc:picChg>
      </pc:sldChg>
      <pc:sldChg chg="addSp delSp modSp">
        <pc:chgData name="Pauline LaPresta" userId="S::plapresta@scad.edu::c1af3bd9-a749-47a9-99e4-5ab31c6c4c6b" providerId="AD" clId="Web-{A855EA9E-2699-698D-AFBF-6005B9D9383F}" dt="2026-06-14T19:10:21.359" v="369" actId="1076"/>
        <pc:sldMkLst>
          <pc:docMk/>
          <pc:sldMk cId="2256482478" sldId="290"/>
        </pc:sldMkLst>
        <pc:spChg chg="mod">
          <ac:chgData name="Pauline LaPresta" userId="S::plapresta@scad.edu::c1af3bd9-a749-47a9-99e4-5ab31c6c4c6b" providerId="AD" clId="Web-{A855EA9E-2699-698D-AFBF-6005B9D9383F}" dt="2026-06-14T19:10:13.734" v="366" actId="1076"/>
          <ac:spMkLst>
            <pc:docMk/>
            <pc:sldMk cId="2256482478" sldId="290"/>
            <ac:spMk id="11" creationId="{F64C9144-F8EB-6220-C138-1300D4F1BEE9}"/>
          </ac:spMkLst>
        </pc:spChg>
        <pc:graphicFrameChg chg="mod">
          <ac:chgData name="Pauline LaPresta" userId="S::plapresta@scad.edu::c1af3bd9-a749-47a9-99e4-5ab31c6c4c6b" providerId="AD" clId="Web-{A855EA9E-2699-698D-AFBF-6005B9D9383F}" dt="2026-06-14T19:10:13.719" v="365" actId="1076"/>
          <ac:graphicFrameMkLst>
            <pc:docMk/>
            <pc:sldMk cId="2256482478" sldId="290"/>
            <ac:graphicFrameMk id="9" creationId="{B986FEE7-C47C-3EC4-967A-6CE98AD04EC4}"/>
          </ac:graphicFrameMkLst>
        </pc:graphicFrameChg>
        <pc:picChg chg="add mod ord">
          <ac:chgData name="Pauline LaPresta" userId="S::plapresta@scad.edu::c1af3bd9-a749-47a9-99e4-5ab31c6c4c6b" providerId="AD" clId="Web-{A855EA9E-2699-698D-AFBF-6005B9D9383F}" dt="2026-06-14T19:10:21.359" v="369" actId="1076"/>
          <ac:picMkLst>
            <pc:docMk/>
            <pc:sldMk cId="2256482478" sldId="290"/>
            <ac:picMk id="8" creationId="{21941BFF-5553-CC0F-FF28-DCB105BE1061}"/>
          </ac:picMkLst>
        </pc:picChg>
      </pc:sldChg>
      <pc:sldChg chg="addSp delSp modSp">
        <pc:chgData name="Pauline LaPresta" userId="S::plapresta@scad.edu::c1af3bd9-a749-47a9-99e4-5ab31c6c4c6b" providerId="AD" clId="Web-{A855EA9E-2699-698D-AFBF-6005B9D9383F}" dt="2026-06-14T19:27:53.820" v="391" actId="14100"/>
        <pc:sldMkLst>
          <pc:docMk/>
          <pc:sldMk cId="2967754069" sldId="291"/>
        </pc:sldMkLst>
        <pc:spChg chg="mod">
          <ac:chgData name="Pauline LaPresta" userId="S::plapresta@scad.edu::c1af3bd9-a749-47a9-99e4-5ab31c6c4c6b" providerId="AD" clId="Web-{A855EA9E-2699-698D-AFBF-6005B9D9383F}" dt="2026-06-14T19:16:02.184" v="387" actId="1076"/>
          <ac:spMkLst>
            <pc:docMk/>
            <pc:sldMk cId="2967754069" sldId="291"/>
            <ac:spMk id="16" creationId="{1BBB6CE5-0E07-CB0F-8457-461C12EDFC81}"/>
          </ac:spMkLst>
        </pc:spChg>
        <pc:graphicFrameChg chg="mod">
          <ac:chgData name="Pauline LaPresta" userId="S::plapresta@scad.edu::c1af3bd9-a749-47a9-99e4-5ab31c6c4c6b" providerId="AD" clId="Web-{A855EA9E-2699-698D-AFBF-6005B9D9383F}" dt="2026-06-14T19:16:02.168" v="386" actId="1076"/>
          <ac:graphicFrameMkLst>
            <pc:docMk/>
            <pc:sldMk cId="2967754069" sldId="291"/>
            <ac:graphicFrameMk id="9" creationId="{AA7B2D14-5624-4779-67BF-4286AD050A25}"/>
          </ac:graphicFrameMkLst>
        </pc:graphicFrameChg>
        <pc:picChg chg="add mod ord">
          <ac:chgData name="Pauline LaPresta" userId="S::plapresta@scad.edu::c1af3bd9-a749-47a9-99e4-5ab31c6c4c6b" providerId="AD" clId="Web-{A855EA9E-2699-698D-AFBF-6005B9D9383F}" dt="2026-06-14T19:27:53.820" v="391" actId="14100"/>
          <ac:picMkLst>
            <pc:docMk/>
            <pc:sldMk cId="2967754069" sldId="291"/>
            <ac:picMk id="11" creationId="{4F802D79-9F23-3106-1B74-B612218C8491}"/>
          </ac:picMkLst>
        </pc:picChg>
      </pc:sldChg>
      <pc:sldChg chg="addSp delSp modSp">
        <pc:chgData name="Pauline LaPresta" userId="S::plapresta@scad.edu::c1af3bd9-a749-47a9-99e4-5ab31c6c4c6b" providerId="AD" clId="Web-{A855EA9E-2699-698D-AFBF-6005B9D9383F}" dt="2026-06-14T19:29:05.495" v="400" actId="1076"/>
        <pc:sldMkLst>
          <pc:docMk/>
          <pc:sldMk cId="2073862611" sldId="292"/>
        </pc:sldMkLst>
        <pc:picChg chg="add mod ord">
          <ac:chgData name="Pauline LaPresta" userId="S::plapresta@scad.edu::c1af3bd9-a749-47a9-99e4-5ab31c6c4c6b" providerId="AD" clId="Web-{A855EA9E-2699-698D-AFBF-6005B9D9383F}" dt="2026-06-14T19:29:05.495" v="400" actId="1076"/>
          <ac:picMkLst>
            <pc:docMk/>
            <pc:sldMk cId="2073862611" sldId="292"/>
            <ac:picMk id="7" creationId="{1B0273D7-A45D-1317-914C-3694EDCDEDCB}"/>
          </ac:picMkLst>
        </pc:picChg>
      </pc:sldChg>
      <pc:sldChg chg="addSp delSp modSp">
        <pc:chgData name="Pauline LaPresta" userId="S::plapresta@scad.edu::c1af3bd9-a749-47a9-99e4-5ab31c6c4c6b" providerId="AD" clId="Web-{A855EA9E-2699-698D-AFBF-6005B9D9383F}" dt="2026-06-14T19:30:42.920" v="423" actId="1076"/>
        <pc:sldMkLst>
          <pc:docMk/>
          <pc:sldMk cId="2269870402" sldId="297"/>
        </pc:sldMkLst>
        <pc:picChg chg="add mod ord">
          <ac:chgData name="Pauline LaPresta" userId="S::plapresta@scad.edu::c1af3bd9-a749-47a9-99e4-5ab31c6c4c6b" providerId="AD" clId="Web-{A855EA9E-2699-698D-AFBF-6005B9D9383F}" dt="2026-06-14T19:30:42.920" v="423" actId="1076"/>
          <ac:picMkLst>
            <pc:docMk/>
            <pc:sldMk cId="2269870402" sldId="297"/>
            <ac:picMk id="11" creationId="{A81A10D2-5DAE-1A52-D9A9-F2B5CA5890AA}"/>
          </ac:picMkLst>
        </pc:picChg>
      </pc:sldChg>
      <pc:sldChg chg="addSp delSp modSp">
        <pc:chgData name="Pauline LaPresta" userId="S::plapresta@scad.edu::c1af3bd9-a749-47a9-99e4-5ab31c6c4c6b" providerId="AD" clId="Web-{A855EA9E-2699-698D-AFBF-6005B9D9383F}" dt="2026-06-14T19:29:36.043" v="405" actId="1076"/>
        <pc:sldMkLst>
          <pc:docMk/>
          <pc:sldMk cId="659486656" sldId="299"/>
        </pc:sldMkLst>
        <pc:graphicFrameChg chg="mod">
          <ac:chgData name="Pauline LaPresta" userId="S::plapresta@scad.edu::c1af3bd9-a749-47a9-99e4-5ab31c6c4c6b" providerId="AD" clId="Web-{A855EA9E-2699-698D-AFBF-6005B9D9383F}" dt="2026-06-14T19:29:36.043" v="405" actId="1076"/>
          <ac:graphicFrameMkLst>
            <pc:docMk/>
            <pc:sldMk cId="659486656" sldId="299"/>
            <ac:graphicFrameMk id="15" creationId="{704232E7-834F-858C-9121-11F6A59D8576}"/>
          </ac:graphicFrameMkLst>
        </pc:graphicFrameChg>
        <pc:picChg chg="add mod ord">
          <ac:chgData name="Pauline LaPresta" userId="S::plapresta@scad.edu::c1af3bd9-a749-47a9-99e4-5ab31c6c4c6b" providerId="AD" clId="Web-{A855EA9E-2699-698D-AFBF-6005B9D9383F}" dt="2026-06-14T19:29:30.105" v="403" actId="1076"/>
          <ac:picMkLst>
            <pc:docMk/>
            <pc:sldMk cId="659486656" sldId="299"/>
            <ac:picMk id="7" creationId="{93380DE6-FCDA-8A85-5B0C-40022A73CDD7}"/>
          </ac:picMkLst>
        </pc:picChg>
      </pc:sldChg>
      <pc:sldChg chg="addSp delSp modSp">
        <pc:chgData name="Pauline LaPresta" userId="S::plapresta@scad.edu::c1af3bd9-a749-47a9-99e4-5ab31c6c4c6b" providerId="AD" clId="Web-{A855EA9E-2699-698D-AFBF-6005B9D9383F}" dt="2026-06-14T19:04:03.670" v="282" actId="1076"/>
        <pc:sldMkLst>
          <pc:docMk/>
          <pc:sldMk cId="635086067" sldId="301"/>
        </pc:sldMkLst>
        <pc:graphicFrameChg chg="mod">
          <ac:chgData name="Pauline LaPresta" userId="S::plapresta@scad.edu::c1af3bd9-a749-47a9-99e4-5ab31c6c4c6b" providerId="AD" clId="Web-{A855EA9E-2699-698D-AFBF-6005B9D9383F}" dt="2026-06-14T19:04:03.670" v="282" actId="1076"/>
          <ac:graphicFrameMkLst>
            <pc:docMk/>
            <pc:sldMk cId="635086067" sldId="301"/>
            <ac:graphicFrameMk id="11" creationId="{5017F22C-C66D-46CE-1D8C-5C535F928D80}"/>
          </ac:graphicFrameMkLst>
        </pc:graphicFrameChg>
        <pc:picChg chg="add mod ord">
          <ac:chgData name="Pauline LaPresta" userId="S::plapresta@scad.edu::c1af3bd9-a749-47a9-99e4-5ab31c6c4c6b" providerId="AD" clId="Web-{A855EA9E-2699-698D-AFBF-6005B9D9383F}" dt="2026-06-14T19:04:00.701" v="281" actId="1076"/>
          <ac:picMkLst>
            <pc:docMk/>
            <pc:sldMk cId="635086067" sldId="301"/>
            <ac:picMk id="7" creationId="{AADA9605-9044-AFDF-C8F2-980741541F65}"/>
          </ac:picMkLst>
        </pc:picChg>
      </pc:sldChg>
      <pc:sldChg chg="addSp delSp modSp">
        <pc:chgData name="Pauline LaPresta" userId="S::plapresta@scad.edu::c1af3bd9-a749-47a9-99e4-5ab31c6c4c6b" providerId="AD" clId="Web-{A855EA9E-2699-698D-AFBF-6005B9D9383F}" dt="2026-06-14T19:03:44.873" v="278" actId="1076"/>
        <pc:sldMkLst>
          <pc:docMk/>
          <pc:sldMk cId="2481542196" sldId="302"/>
        </pc:sldMkLst>
        <pc:spChg chg="mod">
          <ac:chgData name="Pauline LaPresta" userId="S::plapresta@scad.edu::c1af3bd9-a749-47a9-99e4-5ab31c6c4c6b" providerId="AD" clId="Web-{A855EA9E-2699-698D-AFBF-6005B9D9383F}" dt="2026-06-14T19:03:44.857" v="277" actId="1076"/>
          <ac:spMkLst>
            <pc:docMk/>
            <pc:sldMk cId="2481542196" sldId="302"/>
            <ac:spMk id="8" creationId="{281F2ED6-F1D7-8315-29D5-AAC1A050B829}"/>
          </ac:spMkLst>
        </pc:spChg>
        <pc:picChg chg="add mod ord">
          <ac:chgData name="Pauline LaPresta" userId="S::plapresta@scad.edu::c1af3bd9-a749-47a9-99e4-5ab31c6c4c6b" providerId="AD" clId="Web-{A855EA9E-2699-698D-AFBF-6005B9D9383F}" dt="2026-06-14T19:03:44.873" v="278" actId="1076"/>
          <ac:picMkLst>
            <pc:docMk/>
            <pc:sldMk cId="2481542196" sldId="302"/>
            <ac:picMk id="7" creationId="{9C94D20C-2AAF-70AC-AF25-2A263C6AF9A6}"/>
          </ac:picMkLst>
        </pc:picChg>
      </pc:sldChg>
      <pc:sldChg chg="addSp delSp modSp">
        <pc:chgData name="Pauline LaPresta" userId="S::plapresta@scad.edu::c1af3bd9-a749-47a9-99e4-5ab31c6c4c6b" providerId="AD" clId="Web-{A855EA9E-2699-698D-AFBF-6005B9D9383F}" dt="2026-06-14T19:04:51.922" v="308"/>
        <pc:sldMkLst>
          <pc:docMk/>
          <pc:sldMk cId="311337828" sldId="304"/>
        </pc:sldMkLst>
        <pc:spChg chg="mod">
          <ac:chgData name="Pauline LaPresta" userId="S::plapresta@scad.edu::c1af3bd9-a749-47a9-99e4-5ab31c6c4c6b" providerId="AD" clId="Web-{A855EA9E-2699-698D-AFBF-6005B9D9383F}" dt="2026-06-14T19:04:30.812" v="291" actId="1076"/>
          <ac:spMkLst>
            <pc:docMk/>
            <pc:sldMk cId="311337828" sldId="304"/>
            <ac:spMk id="5" creationId="{4339B374-E6C0-2A8C-4608-80E1A07512D2}"/>
          </ac:spMkLst>
        </pc:spChg>
        <pc:graphicFrameChg chg="mod modGraphic">
          <ac:chgData name="Pauline LaPresta" userId="S::plapresta@scad.edu::c1af3bd9-a749-47a9-99e4-5ab31c6c4c6b" providerId="AD" clId="Web-{A855EA9E-2699-698D-AFBF-6005B9D9383F}" dt="2026-06-14T19:04:51.922" v="308"/>
          <ac:graphicFrameMkLst>
            <pc:docMk/>
            <pc:sldMk cId="311337828" sldId="304"/>
            <ac:graphicFrameMk id="10" creationId="{EAE18B71-4F6C-ABD6-FD2F-6DC10E95A3D1}"/>
          </ac:graphicFrameMkLst>
        </pc:graphicFrameChg>
        <pc:picChg chg="add mod ord">
          <ac:chgData name="Pauline LaPresta" userId="S::plapresta@scad.edu::c1af3bd9-a749-47a9-99e4-5ab31c6c4c6b" providerId="AD" clId="Web-{A855EA9E-2699-698D-AFBF-6005B9D9383F}" dt="2026-06-14T19:04:22.905" v="287" actId="1076"/>
          <ac:picMkLst>
            <pc:docMk/>
            <pc:sldMk cId="311337828" sldId="304"/>
            <ac:picMk id="9" creationId="{8E02B743-2FF8-E755-CA20-9E1EB8828E5A}"/>
          </ac:picMkLst>
        </pc:picChg>
      </pc:sldChg>
      <pc:sldChg chg="addSp delSp modSp">
        <pc:chgData name="Pauline LaPresta" userId="S::plapresta@scad.edu::c1af3bd9-a749-47a9-99e4-5ab31c6c4c6b" providerId="AD" clId="Web-{A855EA9E-2699-698D-AFBF-6005B9D9383F}" dt="2026-06-14T19:06:25.083" v="326"/>
        <pc:sldMkLst>
          <pc:docMk/>
          <pc:sldMk cId="2926453815" sldId="305"/>
        </pc:sldMkLst>
        <pc:spChg chg="add mod">
          <ac:chgData name="Pauline LaPresta" userId="S::plapresta@scad.edu::c1af3bd9-a749-47a9-99e4-5ab31c6c4c6b" providerId="AD" clId="Web-{A855EA9E-2699-698D-AFBF-6005B9D9383F}" dt="2026-06-14T19:06:25.083" v="326"/>
          <ac:spMkLst>
            <pc:docMk/>
            <pc:sldMk cId="2926453815" sldId="305"/>
            <ac:spMk id="9" creationId="{F27E76A4-B3B1-9638-BC7A-6BFF87721AE3}"/>
          </ac:spMkLst>
        </pc:spChg>
        <pc:graphicFrameChg chg="mod">
          <ac:chgData name="Pauline LaPresta" userId="S::plapresta@scad.edu::c1af3bd9-a749-47a9-99e4-5ab31c6c4c6b" providerId="AD" clId="Web-{A855EA9E-2699-698D-AFBF-6005B9D9383F}" dt="2026-06-14T19:06:06.816" v="323" actId="1076"/>
          <ac:graphicFrameMkLst>
            <pc:docMk/>
            <pc:sldMk cId="2926453815" sldId="305"/>
            <ac:graphicFrameMk id="11" creationId="{DD24B2B3-3D01-3F7A-5616-703E6D4D7D91}"/>
          </ac:graphicFrameMkLst>
        </pc:graphicFrameChg>
        <pc:picChg chg="add mod ord">
          <ac:chgData name="Pauline LaPresta" userId="S::plapresta@scad.edu::c1af3bd9-a749-47a9-99e4-5ab31c6c4c6b" providerId="AD" clId="Web-{A855EA9E-2699-698D-AFBF-6005B9D9383F}" dt="2026-06-14T19:06:06.832" v="324" actId="1076"/>
          <ac:picMkLst>
            <pc:docMk/>
            <pc:sldMk cId="2926453815" sldId="305"/>
            <ac:picMk id="7" creationId="{1C79A122-0994-8287-8350-44199E29EB78}"/>
          </ac:picMkLst>
        </pc:picChg>
      </pc:sldChg>
      <pc:sldChg chg="addSp delSp modSp">
        <pc:chgData name="Pauline LaPresta" userId="S::plapresta@scad.edu::c1af3bd9-a749-47a9-99e4-5ab31c6c4c6b" providerId="AD" clId="Web-{A855EA9E-2699-698D-AFBF-6005B9D9383F}" dt="2026-06-14T19:07:03.179" v="331" actId="1076"/>
        <pc:sldMkLst>
          <pc:docMk/>
          <pc:sldMk cId="4104771805" sldId="307"/>
        </pc:sldMkLst>
        <pc:graphicFrameChg chg="mod">
          <ac:chgData name="Pauline LaPresta" userId="S::plapresta@scad.edu::c1af3bd9-a749-47a9-99e4-5ab31c6c4c6b" providerId="AD" clId="Web-{A855EA9E-2699-698D-AFBF-6005B9D9383F}" dt="2026-06-14T19:07:03.179" v="330" actId="1076"/>
          <ac:graphicFrameMkLst>
            <pc:docMk/>
            <pc:sldMk cId="4104771805" sldId="307"/>
            <ac:graphicFrameMk id="10" creationId="{DA96687A-E249-DFBF-752D-835434E47DA3}"/>
          </ac:graphicFrameMkLst>
        </pc:graphicFrameChg>
        <pc:picChg chg="add mod ord">
          <ac:chgData name="Pauline LaPresta" userId="S::plapresta@scad.edu::c1af3bd9-a749-47a9-99e4-5ab31c6c4c6b" providerId="AD" clId="Web-{A855EA9E-2699-698D-AFBF-6005B9D9383F}" dt="2026-06-14T19:07:03.179" v="331" actId="1076"/>
          <ac:picMkLst>
            <pc:docMk/>
            <pc:sldMk cId="4104771805" sldId="307"/>
            <ac:picMk id="8" creationId="{7649CD82-0F67-19A5-4ED1-13F078963934}"/>
          </ac:picMkLst>
        </pc:picChg>
      </pc:sldChg>
      <pc:sldChg chg="addSp delSp modSp">
        <pc:chgData name="Pauline LaPresta" userId="S::plapresta@scad.edu::c1af3bd9-a749-47a9-99e4-5ab31c6c4c6b" providerId="AD" clId="Web-{A855EA9E-2699-698D-AFBF-6005B9D9383F}" dt="2026-06-14T19:08:07.776" v="334" actId="1076"/>
        <pc:sldMkLst>
          <pc:docMk/>
          <pc:sldMk cId="2411873220" sldId="309"/>
        </pc:sldMkLst>
        <pc:picChg chg="add mod ord">
          <ac:chgData name="Pauline LaPresta" userId="S::plapresta@scad.edu::c1af3bd9-a749-47a9-99e4-5ab31c6c4c6b" providerId="AD" clId="Web-{A855EA9E-2699-698D-AFBF-6005B9D9383F}" dt="2026-06-14T19:08:07.776" v="334" actId="1076"/>
          <ac:picMkLst>
            <pc:docMk/>
            <pc:sldMk cId="2411873220" sldId="309"/>
            <ac:picMk id="8" creationId="{3EF7B4D9-885B-33B5-343B-1F13D0CFE265}"/>
          </ac:picMkLst>
        </pc:picChg>
      </pc:sldChg>
      <pc:sldChg chg="addSp delSp modSp">
        <pc:chgData name="Pauline LaPresta" userId="S::plapresta@scad.edu::c1af3bd9-a749-47a9-99e4-5ab31c6c4c6b" providerId="AD" clId="Web-{A855EA9E-2699-698D-AFBF-6005B9D9383F}" dt="2026-06-14T19:32:01.579" v="428" actId="1076"/>
        <pc:sldMkLst>
          <pc:docMk/>
          <pc:sldMk cId="1039180323" sldId="311"/>
        </pc:sldMkLst>
        <pc:graphicFrameChg chg="mod">
          <ac:chgData name="Pauline LaPresta" userId="S::plapresta@scad.edu::c1af3bd9-a749-47a9-99e4-5ab31c6c4c6b" providerId="AD" clId="Web-{A855EA9E-2699-698D-AFBF-6005B9D9383F}" dt="2026-06-14T19:32:01.579" v="428" actId="1076"/>
          <ac:graphicFrameMkLst>
            <pc:docMk/>
            <pc:sldMk cId="1039180323" sldId="311"/>
            <ac:graphicFrameMk id="8" creationId="{711EBC0E-92BD-3BCE-CCB4-A348E4A840E0}"/>
          </ac:graphicFrameMkLst>
        </pc:graphicFrameChg>
        <pc:picChg chg="add mod ord">
          <ac:chgData name="Pauline LaPresta" userId="S::plapresta@scad.edu::c1af3bd9-a749-47a9-99e4-5ab31c6c4c6b" providerId="AD" clId="Web-{A855EA9E-2699-698D-AFBF-6005B9D9383F}" dt="2026-06-14T19:31:59.110" v="427" actId="1076"/>
          <ac:picMkLst>
            <pc:docMk/>
            <pc:sldMk cId="1039180323" sldId="311"/>
            <ac:picMk id="9" creationId="{E1517D44-C8A7-AC13-7402-56F4A8DB4333}"/>
          </ac:picMkLst>
        </pc:picChg>
      </pc:sldChg>
      <pc:sldChg chg="addSp delSp modSp">
        <pc:chgData name="Pauline LaPresta" userId="S::plapresta@scad.edu::c1af3bd9-a749-47a9-99e4-5ab31c6c4c6b" providerId="AD" clId="Web-{A855EA9E-2699-698D-AFBF-6005B9D9383F}" dt="2026-06-14T19:33:25.378" v="450" actId="1076"/>
        <pc:sldMkLst>
          <pc:docMk/>
          <pc:sldMk cId="1954143730" sldId="312"/>
        </pc:sldMkLst>
        <pc:spChg chg="mod">
          <ac:chgData name="Pauline LaPresta" userId="S::plapresta@scad.edu::c1af3bd9-a749-47a9-99e4-5ab31c6c4c6b" providerId="AD" clId="Web-{A855EA9E-2699-698D-AFBF-6005B9D9383F}" dt="2026-06-14T19:33:20.550" v="447" actId="1076"/>
          <ac:spMkLst>
            <pc:docMk/>
            <pc:sldMk cId="1954143730" sldId="312"/>
            <ac:spMk id="13" creationId="{44338C15-F41C-3126-88E3-B4638A0D1D14}"/>
          </ac:spMkLst>
        </pc:spChg>
        <pc:graphicFrameChg chg="mod">
          <ac:chgData name="Pauline LaPresta" userId="S::plapresta@scad.edu::c1af3bd9-a749-47a9-99e4-5ab31c6c4c6b" providerId="AD" clId="Web-{A855EA9E-2699-698D-AFBF-6005B9D9383F}" dt="2026-06-14T19:33:20.534" v="446" actId="1076"/>
          <ac:graphicFrameMkLst>
            <pc:docMk/>
            <pc:sldMk cId="1954143730" sldId="312"/>
            <ac:graphicFrameMk id="20" creationId="{6D38D00E-DE11-35BC-068D-E2E868447655}"/>
          </ac:graphicFrameMkLst>
        </pc:graphicFrameChg>
        <pc:picChg chg="add mod ord">
          <ac:chgData name="Pauline LaPresta" userId="S::plapresta@scad.edu::c1af3bd9-a749-47a9-99e4-5ab31c6c4c6b" providerId="AD" clId="Web-{A855EA9E-2699-698D-AFBF-6005B9D9383F}" dt="2026-06-14T19:33:25.378" v="450" actId="1076"/>
          <ac:picMkLst>
            <pc:docMk/>
            <pc:sldMk cId="1954143730" sldId="312"/>
            <ac:picMk id="8" creationId="{49ABE9D7-72EE-0642-3F43-E2AFD20E0249}"/>
          </ac:picMkLst>
        </pc:picChg>
      </pc:sldChg>
      <pc:sldChg chg="addSp delSp modSp">
        <pc:chgData name="Pauline LaPresta" userId="S::plapresta@scad.edu::c1af3bd9-a749-47a9-99e4-5ab31c6c4c6b" providerId="AD" clId="Web-{A855EA9E-2699-698D-AFBF-6005B9D9383F}" dt="2026-06-14T19:34:35.880" v="463" actId="14100"/>
        <pc:sldMkLst>
          <pc:docMk/>
          <pc:sldMk cId="2571076448" sldId="314"/>
        </pc:sldMkLst>
        <pc:spChg chg="mod">
          <ac:chgData name="Pauline LaPresta" userId="S::plapresta@scad.edu::c1af3bd9-a749-47a9-99e4-5ab31c6c4c6b" providerId="AD" clId="Web-{A855EA9E-2699-698D-AFBF-6005B9D9383F}" dt="2026-06-14T19:34:35.880" v="463" actId="14100"/>
          <ac:spMkLst>
            <pc:docMk/>
            <pc:sldMk cId="2571076448" sldId="314"/>
            <ac:spMk id="13" creationId="{0928D4D7-D0E1-1662-E428-342124F1D50C}"/>
          </ac:spMkLst>
        </pc:spChg>
        <pc:graphicFrameChg chg="mod modGraphic">
          <ac:chgData name="Pauline LaPresta" userId="S::plapresta@scad.edu::c1af3bd9-a749-47a9-99e4-5ab31c6c4c6b" providerId="AD" clId="Web-{A855EA9E-2699-698D-AFBF-6005B9D9383F}" dt="2026-06-14T19:34:23.364" v="458"/>
          <ac:graphicFrameMkLst>
            <pc:docMk/>
            <pc:sldMk cId="2571076448" sldId="314"/>
            <ac:graphicFrameMk id="9" creationId="{F048C0E7-82D0-2122-AD04-84425BB15ED8}"/>
          </ac:graphicFrameMkLst>
        </pc:graphicFrameChg>
        <pc:picChg chg="add mod ord">
          <ac:chgData name="Pauline LaPresta" userId="S::plapresta@scad.edu::c1af3bd9-a749-47a9-99e4-5ab31c6c4c6b" providerId="AD" clId="Web-{A855EA9E-2699-698D-AFBF-6005B9D9383F}" dt="2026-06-14T19:34:31.771" v="462" actId="14100"/>
          <ac:picMkLst>
            <pc:docMk/>
            <pc:sldMk cId="2571076448" sldId="314"/>
            <ac:picMk id="7" creationId="{3EF7E49E-6A27-1772-8ECF-C763D4B00D01}"/>
          </ac:picMkLst>
        </pc:picChg>
      </pc:sldChg>
      <pc:sldChg chg="addSp delSp modSp">
        <pc:chgData name="Pauline LaPresta" userId="S::plapresta@scad.edu::c1af3bd9-a749-47a9-99e4-5ab31c6c4c6b" providerId="AD" clId="Web-{A855EA9E-2699-698D-AFBF-6005B9D9383F}" dt="2026-06-14T19:37:00.306" v="492" actId="1076"/>
        <pc:sldMkLst>
          <pc:docMk/>
          <pc:sldMk cId="832684734" sldId="315"/>
        </pc:sldMkLst>
        <pc:spChg chg="mod">
          <ac:chgData name="Pauline LaPresta" userId="S::plapresta@scad.edu::c1af3bd9-a749-47a9-99e4-5ab31c6c4c6b" providerId="AD" clId="Web-{A855EA9E-2699-698D-AFBF-6005B9D9383F}" dt="2026-06-14T19:37:00.306" v="492" actId="1076"/>
          <ac:spMkLst>
            <pc:docMk/>
            <pc:sldMk cId="832684734" sldId="315"/>
            <ac:spMk id="11" creationId="{B746CB3F-E2FE-5C62-F238-D3BB1F35D5AF}"/>
          </ac:spMkLst>
        </pc:spChg>
        <pc:graphicFrameChg chg="mod">
          <ac:chgData name="Pauline LaPresta" userId="S::plapresta@scad.edu::c1af3bd9-a749-47a9-99e4-5ab31c6c4c6b" providerId="AD" clId="Web-{A855EA9E-2699-698D-AFBF-6005B9D9383F}" dt="2026-06-14T19:35:55.523" v="478" actId="1076"/>
          <ac:graphicFrameMkLst>
            <pc:docMk/>
            <pc:sldMk cId="832684734" sldId="315"/>
            <ac:graphicFrameMk id="9" creationId="{37E5E920-D1E4-27CC-CE92-7496B9D460E8}"/>
          </ac:graphicFrameMkLst>
        </pc:graphicFrameChg>
        <pc:picChg chg="add mod ord">
          <ac:chgData name="Pauline LaPresta" userId="S::plapresta@scad.edu::c1af3bd9-a749-47a9-99e4-5ab31c6c4c6b" providerId="AD" clId="Web-{A855EA9E-2699-698D-AFBF-6005B9D9383F}" dt="2026-06-14T19:36:01.961" v="480" actId="1076"/>
          <ac:picMkLst>
            <pc:docMk/>
            <pc:sldMk cId="832684734" sldId="315"/>
            <ac:picMk id="12" creationId="{95A872C3-3A0E-2423-60EC-D064E9D40165}"/>
          </ac:picMkLst>
        </pc:picChg>
      </pc:sldChg>
      <pc:sldChg chg="addSp delSp modSp">
        <pc:chgData name="Pauline LaPresta" userId="S::plapresta@scad.edu::c1af3bd9-a749-47a9-99e4-5ab31c6c4c6b" providerId="AD" clId="Web-{A855EA9E-2699-698D-AFBF-6005B9D9383F}" dt="2026-06-14T19:40:02.141" v="533" actId="14100"/>
        <pc:sldMkLst>
          <pc:docMk/>
          <pc:sldMk cId="214059145" sldId="316"/>
        </pc:sldMkLst>
        <pc:graphicFrameChg chg="mod modGraphic">
          <ac:chgData name="Pauline LaPresta" userId="S::plapresta@scad.edu::c1af3bd9-a749-47a9-99e4-5ab31c6c4c6b" providerId="AD" clId="Web-{A855EA9E-2699-698D-AFBF-6005B9D9383F}" dt="2026-06-14T19:39:59.001" v="532" actId="1076"/>
          <ac:graphicFrameMkLst>
            <pc:docMk/>
            <pc:sldMk cId="214059145" sldId="316"/>
            <ac:graphicFrameMk id="9" creationId="{DB7261ED-6880-9057-9C0C-FC22E597A922}"/>
          </ac:graphicFrameMkLst>
        </pc:graphicFrameChg>
        <pc:picChg chg="add mod ord">
          <ac:chgData name="Pauline LaPresta" userId="S::plapresta@scad.edu::c1af3bd9-a749-47a9-99e4-5ab31c6c4c6b" providerId="AD" clId="Web-{A855EA9E-2699-698D-AFBF-6005B9D9383F}" dt="2026-06-14T19:40:02.141" v="533" actId="14100"/>
          <ac:picMkLst>
            <pc:docMk/>
            <pc:sldMk cId="214059145" sldId="316"/>
            <ac:picMk id="10" creationId="{5092B974-98C6-A419-4A60-64F8C6C94EA3}"/>
          </ac:picMkLst>
        </pc:picChg>
      </pc:sldChg>
      <pc:sldChg chg="addSp delSp modSp">
        <pc:chgData name="Pauline LaPresta" userId="S::plapresta@scad.edu::c1af3bd9-a749-47a9-99e4-5ab31c6c4c6b" providerId="AD" clId="Web-{A855EA9E-2699-698D-AFBF-6005B9D9383F}" dt="2026-06-14T19:41:22.005" v="566" actId="1076"/>
        <pc:sldMkLst>
          <pc:docMk/>
          <pc:sldMk cId="3005259516" sldId="317"/>
        </pc:sldMkLst>
        <pc:spChg chg="mod">
          <ac:chgData name="Pauline LaPresta" userId="S::plapresta@scad.edu::c1af3bd9-a749-47a9-99e4-5ab31c6c4c6b" providerId="AD" clId="Web-{A855EA9E-2699-698D-AFBF-6005B9D9383F}" dt="2026-06-14T19:41:01.441" v="559" actId="1076"/>
          <ac:spMkLst>
            <pc:docMk/>
            <pc:sldMk cId="3005259516" sldId="317"/>
            <ac:spMk id="3" creationId="{F52E32E0-BD0D-CB2A-062D-D6880D962D0B}"/>
          </ac:spMkLst>
        </pc:spChg>
        <pc:spChg chg="mod">
          <ac:chgData name="Pauline LaPresta" userId="S::plapresta@scad.edu::c1af3bd9-a749-47a9-99e4-5ab31c6c4c6b" providerId="AD" clId="Web-{A855EA9E-2699-698D-AFBF-6005B9D9383F}" dt="2026-06-14T19:40:55.894" v="552" actId="1076"/>
          <ac:spMkLst>
            <pc:docMk/>
            <pc:sldMk cId="3005259516" sldId="317"/>
            <ac:spMk id="11" creationId="{B462E2D5-A150-479D-8F1D-567E7D30A38B}"/>
          </ac:spMkLst>
        </pc:spChg>
        <pc:spChg chg="mod">
          <ac:chgData name="Pauline LaPresta" userId="S::plapresta@scad.edu::c1af3bd9-a749-47a9-99e4-5ab31c6c4c6b" providerId="AD" clId="Web-{A855EA9E-2699-698D-AFBF-6005B9D9383F}" dt="2026-06-14T19:41:09.442" v="561" actId="1076"/>
          <ac:spMkLst>
            <pc:docMk/>
            <pc:sldMk cId="3005259516" sldId="317"/>
            <ac:spMk id="12" creationId="{C4F22659-35A8-08D6-0549-8226CC2AADC7}"/>
          </ac:spMkLst>
        </pc:spChg>
        <pc:spChg chg="mod">
          <ac:chgData name="Pauline LaPresta" userId="S::plapresta@scad.edu::c1af3bd9-a749-47a9-99e4-5ab31c6c4c6b" providerId="AD" clId="Web-{A855EA9E-2699-698D-AFBF-6005B9D9383F}" dt="2026-06-14T19:40:55.972" v="555" actId="1076"/>
          <ac:spMkLst>
            <pc:docMk/>
            <pc:sldMk cId="3005259516" sldId="317"/>
            <ac:spMk id="15" creationId="{53DAF980-4D77-959D-E7FA-820A17F26F48}"/>
          </ac:spMkLst>
        </pc:spChg>
        <pc:spChg chg="mod">
          <ac:chgData name="Pauline LaPresta" userId="S::plapresta@scad.edu::c1af3bd9-a749-47a9-99e4-5ab31c6c4c6b" providerId="AD" clId="Web-{A855EA9E-2699-698D-AFBF-6005B9D9383F}" dt="2026-06-14T19:41:15.395" v="563" actId="1076"/>
          <ac:spMkLst>
            <pc:docMk/>
            <pc:sldMk cId="3005259516" sldId="317"/>
            <ac:spMk id="16" creationId="{FD658EB5-A4AC-118A-B9F9-ECDE52202DE4}"/>
          </ac:spMkLst>
        </pc:spChg>
        <pc:spChg chg="mod">
          <ac:chgData name="Pauline LaPresta" userId="S::plapresta@scad.edu::c1af3bd9-a749-47a9-99e4-5ab31c6c4c6b" providerId="AD" clId="Web-{A855EA9E-2699-698D-AFBF-6005B9D9383F}" dt="2026-06-14T19:40:56.050" v="558" actId="1076"/>
          <ac:spMkLst>
            <pc:docMk/>
            <pc:sldMk cId="3005259516" sldId="317"/>
            <ac:spMk id="19" creationId="{26CAD7C0-8E6C-8DEB-CE02-BE142996424F}"/>
          </ac:spMkLst>
        </pc:spChg>
        <pc:graphicFrameChg chg="add ord">
          <ac:chgData name="Pauline LaPresta" userId="S::plapresta@scad.edu::c1af3bd9-a749-47a9-99e4-5ab31c6c4c6b" providerId="AD" clId="Web-{A855EA9E-2699-698D-AFBF-6005B9D9383F}" dt="2026-06-14T19:40:27.408" v="538"/>
          <ac:graphicFrameMkLst>
            <pc:docMk/>
            <pc:sldMk cId="3005259516" sldId="317"/>
            <ac:graphicFrameMk id="17" creationId="{F08C2F2E-312D-CD16-A7F6-45B352D59705}"/>
          </ac:graphicFrameMkLst>
        </pc:graphicFrameChg>
        <pc:picChg chg="add ord">
          <ac:chgData name="Pauline LaPresta" userId="S::plapresta@scad.edu::c1af3bd9-a749-47a9-99e4-5ab31c6c4c6b" providerId="AD" clId="Web-{A855EA9E-2699-698D-AFBF-6005B9D9383F}" dt="2026-06-14T19:40:32.877" v="539"/>
          <ac:picMkLst>
            <pc:docMk/>
            <pc:sldMk cId="3005259516" sldId="317"/>
            <ac:picMk id="21" creationId="{A0CDAB6F-381C-3B20-5CBF-1387B89E6A3E}"/>
          </ac:picMkLst>
        </pc:picChg>
        <pc:cxnChg chg="mod">
          <ac:chgData name="Pauline LaPresta" userId="S::plapresta@scad.edu::c1af3bd9-a749-47a9-99e4-5ab31c6c4c6b" providerId="AD" clId="Web-{A855EA9E-2699-698D-AFBF-6005B9D9383F}" dt="2026-06-14T19:41:05.191" v="560" actId="1076"/>
          <ac:cxnSpMkLst>
            <pc:docMk/>
            <pc:sldMk cId="3005259516" sldId="317"/>
            <ac:cxnSpMk id="10" creationId="{05EEE582-4B6A-7B8B-E35D-A6E583278611}"/>
          </ac:cxnSpMkLst>
        </pc:cxnChg>
        <pc:cxnChg chg="mod">
          <ac:chgData name="Pauline LaPresta" userId="S::plapresta@scad.edu::c1af3bd9-a749-47a9-99e4-5ab31c6c4c6b" providerId="AD" clId="Web-{A855EA9E-2699-698D-AFBF-6005B9D9383F}" dt="2026-06-14T19:40:55.941" v="554" actId="1076"/>
          <ac:cxnSpMkLst>
            <pc:docMk/>
            <pc:sldMk cId="3005259516" sldId="317"/>
            <ac:cxnSpMk id="14" creationId="{492D9157-706F-2E1B-0E2B-B25FE2EBB1CB}"/>
          </ac:cxnSpMkLst>
        </pc:cxnChg>
        <pc:cxnChg chg="mod">
          <ac:chgData name="Pauline LaPresta" userId="S::plapresta@scad.edu::c1af3bd9-a749-47a9-99e4-5ab31c6c4c6b" providerId="AD" clId="Web-{A855EA9E-2699-698D-AFBF-6005B9D9383F}" dt="2026-06-14T19:41:22.005" v="566" actId="1076"/>
          <ac:cxnSpMkLst>
            <pc:docMk/>
            <pc:sldMk cId="3005259516" sldId="317"/>
            <ac:cxnSpMk id="18" creationId="{CBD30857-5806-CD76-1A27-D70864E47891}"/>
          </ac:cxnSpMkLst>
        </pc:cxnChg>
      </pc:sldChg>
      <pc:sldChg chg="addSp delSp modSp">
        <pc:chgData name="Pauline LaPresta" userId="S::plapresta@scad.edu::c1af3bd9-a749-47a9-99e4-5ab31c6c4c6b" providerId="AD" clId="Web-{A855EA9E-2699-698D-AFBF-6005B9D9383F}" dt="2026-06-14T19:42:39.711" v="585" actId="1076"/>
        <pc:sldMkLst>
          <pc:docMk/>
          <pc:sldMk cId="2211673254" sldId="318"/>
        </pc:sldMkLst>
        <pc:spChg chg="mod">
          <ac:chgData name="Pauline LaPresta" userId="S::plapresta@scad.edu::c1af3bd9-a749-47a9-99e4-5ab31c6c4c6b" providerId="AD" clId="Web-{A855EA9E-2699-698D-AFBF-6005B9D9383F}" dt="2026-06-14T19:42:39.711" v="585" actId="1076"/>
          <ac:spMkLst>
            <pc:docMk/>
            <pc:sldMk cId="2211673254" sldId="318"/>
            <ac:spMk id="11" creationId="{00C6036A-F38A-5309-6629-68326416B667}"/>
          </ac:spMkLst>
        </pc:spChg>
        <pc:graphicFrameChg chg="mod modGraphic">
          <ac:chgData name="Pauline LaPresta" userId="S::plapresta@scad.edu::c1af3bd9-a749-47a9-99e4-5ab31c6c4c6b" providerId="AD" clId="Web-{A855EA9E-2699-698D-AFBF-6005B9D9383F}" dt="2026-06-14T19:42:39.696" v="584" actId="1076"/>
          <ac:graphicFrameMkLst>
            <pc:docMk/>
            <pc:sldMk cId="2211673254" sldId="318"/>
            <ac:graphicFrameMk id="14" creationId="{CA44F5F0-8D1D-3FB4-E888-A3C94C66E5B0}"/>
          </ac:graphicFrameMkLst>
        </pc:graphicFrameChg>
        <pc:picChg chg="add mod ord">
          <ac:chgData name="Pauline LaPresta" userId="S::plapresta@scad.edu::c1af3bd9-a749-47a9-99e4-5ab31c6c4c6b" providerId="AD" clId="Web-{A855EA9E-2699-698D-AFBF-6005B9D9383F}" dt="2026-06-14T19:42:00.475" v="576" actId="1076"/>
          <ac:picMkLst>
            <pc:docMk/>
            <pc:sldMk cId="2211673254" sldId="318"/>
            <ac:picMk id="12" creationId="{6606DB7A-76E1-CC26-23BB-5892C0288805}"/>
          </ac:picMkLst>
        </pc:picChg>
      </pc:sldChg>
      <pc:sldChg chg="addSp delSp modSp">
        <pc:chgData name="Pauline LaPresta" userId="S::plapresta@scad.edu::c1af3bd9-a749-47a9-99e4-5ab31c6c4c6b" providerId="AD" clId="Web-{A855EA9E-2699-698D-AFBF-6005B9D9383F}" dt="2026-06-14T19:43:15.400" v="594" actId="1076"/>
        <pc:sldMkLst>
          <pc:docMk/>
          <pc:sldMk cId="2405034918" sldId="321"/>
        </pc:sldMkLst>
        <pc:graphicFrameChg chg="mod modGraphic">
          <ac:chgData name="Pauline LaPresta" userId="S::plapresta@scad.edu::c1af3bd9-a749-47a9-99e4-5ab31c6c4c6b" providerId="AD" clId="Web-{A855EA9E-2699-698D-AFBF-6005B9D9383F}" dt="2026-06-14T19:43:13.166" v="593" actId="1076"/>
          <ac:graphicFrameMkLst>
            <pc:docMk/>
            <pc:sldMk cId="2405034918" sldId="321"/>
            <ac:graphicFrameMk id="9" creationId="{1D7F0288-BCDA-8B69-A939-B0AA30B4D0F4}"/>
          </ac:graphicFrameMkLst>
        </pc:graphicFrameChg>
        <pc:picChg chg="add mod ord">
          <ac:chgData name="Pauline LaPresta" userId="S::plapresta@scad.edu::c1af3bd9-a749-47a9-99e4-5ab31c6c4c6b" providerId="AD" clId="Web-{A855EA9E-2699-698D-AFBF-6005B9D9383F}" dt="2026-06-14T19:43:15.400" v="594" actId="1076"/>
          <ac:picMkLst>
            <pc:docMk/>
            <pc:sldMk cId="2405034918" sldId="321"/>
            <ac:picMk id="8" creationId="{AAF38010-4719-4F9F-C249-78C7C883C1AC}"/>
          </ac:picMkLst>
        </pc:picChg>
      </pc:sldChg>
      <pc:sldChg chg="addSp delSp modSp">
        <pc:chgData name="Pauline LaPresta" userId="S::plapresta@scad.edu::c1af3bd9-a749-47a9-99e4-5ab31c6c4c6b" providerId="AD" clId="Web-{A855EA9E-2699-698D-AFBF-6005B9D9383F}" dt="2026-06-14T19:44:09.590" v="602" actId="1076"/>
        <pc:sldMkLst>
          <pc:docMk/>
          <pc:sldMk cId="2026908786" sldId="324"/>
        </pc:sldMkLst>
        <pc:picChg chg="add mod ord">
          <ac:chgData name="Pauline LaPresta" userId="S::plapresta@scad.edu::c1af3bd9-a749-47a9-99e4-5ab31c6c4c6b" providerId="AD" clId="Web-{A855EA9E-2699-698D-AFBF-6005B9D9383F}" dt="2026-06-14T19:44:09.590" v="602" actId="1076"/>
          <ac:picMkLst>
            <pc:docMk/>
            <pc:sldMk cId="2026908786" sldId="324"/>
            <ac:picMk id="7" creationId="{DE5EEF33-2BAA-FE2A-9055-07ADF003F4F0}"/>
          </ac:picMkLst>
        </pc:picChg>
      </pc:sldChg>
      <pc:sldChg chg="addSp delSp modSp">
        <pc:chgData name="Pauline LaPresta" userId="S::plapresta@scad.edu::c1af3bd9-a749-47a9-99e4-5ab31c6c4c6b" providerId="AD" clId="Web-{A855EA9E-2699-698D-AFBF-6005B9D9383F}" dt="2026-06-14T19:43:38.839" v="599" actId="1076"/>
        <pc:sldMkLst>
          <pc:docMk/>
          <pc:sldMk cId="2637349612" sldId="325"/>
        </pc:sldMkLst>
        <pc:picChg chg="add mod ord">
          <ac:chgData name="Pauline LaPresta" userId="S::plapresta@scad.edu::c1af3bd9-a749-47a9-99e4-5ab31c6c4c6b" providerId="AD" clId="Web-{A855EA9E-2699-698D-AFBF-6005B9D9383F}" dt="2026-06-14T19:43:38.839" v="599" actId="1076"/>
          <ac:picMkLst>
            <pc:docMk/>
            <pc:sldMk cId="2637349612" sldId="325"/>
            <ac:picMk id="9" creationId="{7AA6A386-8E7D-3EA5-3A85-5656D19343CF}"/>
          </ac:picMkLst>
        </pc:picChg>
      </pc:sldChg>
      <pc:sldChg chg="addSp delSp modSp">
        <pc:chgData name="Pauline LaPresta" userId="S::plapresta@scad.edu::c1af3bd9-a749-47a9-99e4-5ab31c6c4c6b" providerId="AD" clId="Web-{A855EA9E-2699-698D-AFBF-6005B9D9383F}" dt="2026-06-14T19:09:57.499" v="359" actId="1076"/>
        <pc:sldMkLst>
          <pc:docMk/>
          <pc:sldMk cId="1941140657" sldId="328"/>
        </pc:sldMkLst>
        <pc:spChg chg="mod">
          <ac:chgData name="Pauline LaPresta" userId="S::plapresta@scad.edu::c1af3bd9-a749-47a9-99e4-5ab31c6c4c6b" providerId="AD" clId="Web-{A855EA9E-2699-698D-AFBF-6005B9D9383F}" dt="2026-06-14T19:09:57.499" v="358" actId="1076"/>
          <ac:spMkLst>
            <pc:docMk/>
            <pc:sldMk cId="1941140657" sldId="328"/>
            <ac:spMk id="11" creationId="{C29C7702-1F5F-C4E7-3AFD-1F24EACB66B5}"/>
          </ac:spMkLst>
        </pc:spChg>
        <pc:graphicFrameChg chg="mod modGraphic">
          <ac:chgData name="Pauline LaPresta" userId="S::plapresta@scad.edu::c1af3bd9-a749-47a9-99e4-5ab31c6c4c6b" providerId="AD" clId="Web-{A855EA9E-2699-698D-AFBF-6005B9D9383F}" dt="2026-06-14T19:09:57.499" v="359" actId="1076"/>
          <ac:graphicFrameMkLst>
            <pc:docMk/>
            <pc:sldMk cId="1941140657" sldId="328"/>
            <ac:graphicFrameMk id="9" creationId="{4E7B320E-6F41-E9E7-3549-816D1BD1F97B}"/>
          </ac:graphicFrameMkLst>
        </pc:graphicFrameChg>
        <pc:picChg chg="add mod ord">
          <ac:chgData name="Pauline LaPresta" userId="S::plapresta@scad.edu::c1af3bd9-a749-47a9-99e4-5ab31c6c4c6b" providerId="AD" clId="Web-{A855EA9E-2699-698D-AFBF-6005B9D9383F}" dt="2026-06-14T19:09:57.499" v="357" actId="1076"/>
          <ac:picMkLst>
            <pc:docMk/>
            <pc:sldMk cId="1941140657" sldId="328"/>
            <ac:picMk id="13" creationId="{AA3AD5F4-A47A-90DB-484D-577B7EE3EB32}"/>
          </ac:picMkLst>
        </pc:picChg>
      </pc:sldChg>
      <pc:sldChg chg="addSp delSp modSp">
        <pc:chgData name="Pauline LaPresta" userId="S::plapresta@scad.edu::c1af3bd9-a749-47a9-99e4-5ab31c6c4c6b" providerId="AD" clId="Web-{A855EA9E-2699-698D-AFBF-6005B9D9383F}" dt="2026-06-14T19:30:07.059" v="414" actId="1076"/>
        <pc:sldMkLst>
          <pc:docMk/>
          <pc:sldMk cId="1374661411" sldId="332"/>
        </pc:sldMkLst>
        <pc:spChg chg="mod">
          <ac:chgData name="Pauline LaPresta" userId="S::plapresta@scad.edu::c1af3bd9-a749-47a9-99e4-5ab31c6c4c6b" providerId="AD" clId="Web-{A855EA9E-2699-698D-AFBF-6005B9D9383F}" dt="2026-06-14T19:30:07.059" v="414" actId="1076"/>
          <ac:spMkLst>
            <pc:docMk/>
            <pc:sldMk cId="1374661411" sldId="332"/>
            <ac:spMk id="16" creationId="{7C7C6EBC-FAFD-056D-D0C4-9BDF051C88CD}"/>
          </ac:spMkLst>
        </pc:spChg>
        <pc:graphicFrameChg chg="mod">
          <ac:chgData name="Pauline LaPresta" userId="S::plapresta@scad.edu::c1af3bd9-a749-47a9-99e4-5ab31c6c4c6b" providerId="AD" clId="Web-{A855EA9E-2699-698D-AFBF-6005B9D9383F}" dt="2026-06-14T19:30:07.044" v="413" actId="1076"/>
          <ac:graphicFrameMkLst>
            <pc:docMk/>
            <pc:sldMk cId="1374661411" sldId="332"/>
            <ac:graphicFrameMk id="15" creationId="{891E59A0-B809-9FD5-2C01-3524EB5648CB}"/>
          </ac:graphicFrameMkLst>
        </pc:graphicFrameChg>
        <pc:picChg chg="add mod ord">
          <ac:chgData name="Pauline LaPresta" userId="S::plapresta@scad.edu::c1af3bd9-a749-47a9-99e4-5ab31c6c4c6b" providerId="AD" clId="Web-{A855EA9E-2699-698D-AFBF-6005B9D9383F}" dt="2026-06-14T19:29:53.715" v="410" actId="1076"/>
          <ac:picMkLst>
            <pc:docMk/>
            <pc:sldMk cId="1374661411" sldId="332"/>
            <ac:picMk id="7" creationId="{4C08B965-C11E-7855-62E4-8B80F27256D3}"/>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965A7A7B-B71A-428D-833F-0F3507A6DB13}" type="datetimeFigureOut">
              <a:rPr lang="en-US" dirty="0"/>
              <a:t>7/2/2026</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A65A5C87-DF58-40C8-B092-1DE63DB4547E}" type="slidenum">
              <a:rPr lang="en-US" dirty="0"/>
              <a:t>‹#›</a:t>
            </a:fld>
            <a:endParaRPr lang="en-US"/>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2138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F248F9EB-9D34-4B41-B66C-5FAF50876D2D}" type="datetimeFigureOut">
              <a:rPr lang="en-US" dirty="0"/>
              <a:t>7/2/2026</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8287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34489A26-CAA1-4690-8C1F-1641B1B97745}" type="datetimeFigureOut">
              <a:rPr lang="en-US" dirty="0"/>
              <a:t>7/2/2026</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659500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5CF65307-640F-4AE7-B0BE-50C709AD86C5}" type="datetimeFigureOut">
              <a:rPr lang="en-US" dirty="0"/>
              <a:t>7/2/2026</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513912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F77EA1F9-1F0F-4C65-8F6E-9729B924AAAC}" type="datetimeFigureOut">
              <a:rPr lang="en-US" dirty="0"/>
              <a:t>7/2/2026</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422629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202278E8-5F4B-47D5-A617-8CCDF75D6A33}" type="datetimeFigureOut">
              <a:rPr lang="en-US" dirty="0"/>
              <a:t>7/2/2026</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393626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16AAFA52-7A21-407F-8339-40DF182D7460}" type="datetimeFigureOut">
              <a:rPr lang="en-US" dirty="0"/>
              <a:t>7/2/2026</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48269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96770335-1C1A-4243-9BDD-9630C417D284}" type="datetimeFigureOut">
              <a:rPr lang="en-US" dirty="0"/>
              <a:t>7/2/2026</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144372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141513F-8EBD-4612-96F4-CC3E309609AF}" type="datetimeFigureOut">
              <a:rPr lang="en-US" dirty="0"/>
              <a:t>7/2/2026</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403792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6E6483A1-31A8-47A2-AB0A-53A7803D5EBF}" type="datetimeFigureOut">
              <a:rPr lang="en-US" dirty="0"/>
              <a:t>7/2/2026</a:t>
            </a:fld>
            <a:endParaRPr lang="en-US"/>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010783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4965192" y="1161288"/>
            <a:ext cx="6729984" cy="4645152"/>
          </a:xfrm>
        </p:spPr>
        <p:txBody>
          <a:bodyPr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6D8810B9-2C7C-4CAF-99E2-617AE20BA331}" type="datetimeFigureOut">
              <a:rPr lang="en-US" dirty="0"/>
              <a:t>7/2/2026</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829574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93E0A-5177-400C-87C9-C93AF466EC49}" type="datetimeFigureOut">
              <a:rPr lang="en-US" dirty="0"/>
              <a:t>7/2/2026</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17615-2DB4-4DAA-9DE3-B2B689A846E0}" type="slidenum">
              <a:rPr lang="en-US" dirty="0"/>
              <a:t>‹#›</a:t>
            </a:fld>
            <a:endParaRPr lang="en-US"/>
          </a:p>
        </p:txBody>
      </p:sp>
    </p:spTree>
    <p:extLst>
      <p:ext uri="{BB962C8B-B14F-4D97-AF65-F5344CB8AC3E}">
        <p14:creationId xmlns:p14="http://schemas.microsoft.com/office/powerpoint/2010/main" val="85072460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Academic%20Leader.docx?d=wd5fda020bf8742ce96bcb379e1e93a96&amp;csf=1&amp;web=1&amp;e=zdTgE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Academic%20Leader.docx?d=wd5fda020bf8742ce96bcb379e1e93a96&amp;csf=1&amp;web=1&amp;e=zdTgE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Academic%20Leader.docx?d=wd5fda020bf8742ce96bcb379e1e93a96&amp;csf=1&amp;web=1&amp;e=zdTgE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Academic%20Leader.docx?d=wd5fda020bf8742ce96bcb379e1e93a96&amp;csf=1&amp;web=1&amp;e=zdTgE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46.xml"/><Relationship Id="rId3" Type="http://schemas.openxmlformats.org/officeDocument/2006/relationships/slide" Target="slide14.xml"/><Relationship Id="rId7" Type="http://schemas.openxmlformats.org/officeDocument/2006/relationships/slide" Target="slide42.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7.xml"/><Relationship Id="rId4" Type="http://schemas.openxmlformats.org/officeDocument/2006/relationships/slide" Target="slide18.xml"/><Relationship Id="rId9" Type="http://schemas.openxmlformats.org/officeDocument/2006/relationships/slide" Target="slide58.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Alumni.docx?d=w5cd5f098ef36427a89a582f5c23091e8&amp;csf=1&amp;web=1&amp;e=keMB7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Alumni.docx?d=w5cd5f098ef36427a89a582f5c23091e8&amp;csf=1&amp;web=1&amp;e=keMB7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scad1-my.sharepoint.com/:w:/r/personal/plapresta_scad_edu/Documents/General%20Education%20Renaissance/Data%20Collection%20(surveys%20+%20collection%20plan)/Survey%20Responses%20-%20Alumni.docx?d=w5cd5f098ef36427a89a582f5c23091e8&amp;csf=1&amp;web=1&amp;e=keMB7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Employer.docx?d=w76c069d1989b49b09a0c652dfdb3d882&amp;csf=1&amp;web=1&amp;e=IptN7c"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Employer.docx?d=w76c069d1989b49b09a0c652dfdb3d882&amp;csf=1&amp;web=1&amp;e=IptN7c"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Faculty.docx?d=w7015f25adfb54f509cf68a5d96892376&amp;csf=1&amp;web=1&amp;e=e6WdkD"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Faculty.docx?d=w7015f25adfb54f509cf68a5d96892376&amp;csf=1&amp;web=1&amp;e=e6WdkD"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Faculty.docx?d=w7015f25adfb54f509cf68a5d96892376&amp;csf=1&amp;web=1&amp;e=e6WdkD"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scad1-my.sharepoint.com/:w:/r/personal/plapresta_scad_edu/Documents/General%20Education%20Renaissance/Data%20Collection%20(surveys%20+%20collection%20plan)/Survey%20Responses%20-%20Faculty.docx?d=w7015f25adfb54f509cf68a5d96892376&amp;csf=1&amp;web=1&amp;e=e6WdkD"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General Education Renaissance</a:t>
            </a:r>
          </a:p>
        </p:txBody>
      </p:sp>
      <p:sp>
        <p:nvSpPr>
          <p:cNvPr id="3" name="Subtitle 2"/>
          <p:cNvSpPr>
            <a:spLocks noGrp="1"/>
          </p:cNvSpPr>
          <p:nvPr>
            <p:ph type="subTitle" idx="1"/>
          </p:nvPr>
        </p:nvSpPr>
        <p:spPr/>
        <p:txBody>
          <a:bodyPr vert="horz" lIns="91440" tIns="45720" rIns="91440" bIns="45720" rtlCol="0" anchor="t">
            <a:normAutofit/>
          </a:bodyPr>
          <a:lstStyle/>
          <a:p>
            <a:r>
              <a:rPr lang="en-US"/>
              <a:t>Comprehensive Survey Results</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14254-8CE4-EA72-8DDA-91316D8924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8E1862-C200-565E-7B4A-34BECC323570}"/>
              </a:ext>
            </a:extLst>
          </p:cNvPr>
          <p:cNvSpPr>
            <a:spLocks noGrp="1"/>
          </p:cNvSpPr>
          <p:nvPr>
            <p:ph type="title"/>
          </p:nvPr>
        </p:nvSpPr>
        <p:spPr/>
        <p:txBody>
          <a:bodyPr>
            <a:noAutofit/>
          </a:bodyPr>
          <a:lstStyle/>
          <a:p>
            <a:r>
              <a:rPr lang="en-US" sz="3000">
                <a:ea typeface="+mj-lt"/>
                <a:cs typeface="+mj-lt"/>
              </a:rPr>
              <a:t>Do you see any of the following as barriers to developing and assessing the competencies you ranked as most important?</a:t>
            </a:r>
            <a:endParaRPr lang="en-US" sz="3000"/>
          </a:p>
        </p:txBody>
      </p:sp>
      <p:sp>
        <p:nvSpPr>
          <p:cNvPr id="4" name="Date Placeholder 3">
            <a:extLst>
              <a:ext uri="{FF2B5EF4-FFF2-40B4-BE49-F238E27FC236}">
                <a16:creationId xmlns:a16="http://schemas.microsoft.com/office/drawing/2014/main" id="{2A15AB07-075C-E400-514E-C3E6AE454A00}"/>
              </a:ext>
            </a:extLst>
          </p:cNvPr>
          <p:cNvSpPr>
            <a:spLocks noGrp="1"/>
          </p:cNvSpPr>
          <p:nvPr>
            <p:ph type="dt" sz="half" idx="10"/>
          </p:nvPr>
        </p:nvSpPr>
        <p:spPr/>
        <p:txBody>
          <a:bodyPr/>
          <a:lstStyle/>
          <a:p>
            <a:fld id="{BE50C213-D6AB-4D4A-956F-B247AAEC048E}" type="datetime1">
              <a:t>7/2/2026</a:t>
            </a:fld>
            <a:endParaRPr lang="en-US"/>
          </a:p>
        </p:txBody>
      </p:sp>
      <p:sp>
        <p:nvSpPr>
          <p:cNvPr id="6" name="Slide Number Placeholder 5">
            <a:extLst>
              <a:ext uri="{FF2B5EF4-FFF2-40B4-BE49-F238E27FC236}">
                <a16:creationId xmlns:a16="http://schemas.microsoft.com/office/drawing/2014/main" id="{1442F7E3-521D-9F16-0D21-6EC64254BE23}"/>
              </a:ext>
            </a:extLst>
          </p:cNvPr>
          <p:cNvSpPr>
            <a:spLocks noGrp="1"/>
          </p:cNvSpPr>
          <p:nvPr>
            <p:ph type="sldNum" sz="quarter" idx="12"/>
          </p:nvPr>
        </p:nvSpPr>
        <p:spPr/>
        <p:txBody>
          <a:bodyPr/>
          <a:lstStyle/>
          <a:p>
            <a:fld id="{A65A5C87-DF58-40C8-B092-1DE63DB4547E}" type="slidenum">
              <a:rPr lang="en-US" dirty="0"/>
              <a:t>10</a:t>
            </a:fld>
            <a:endParaRPr lang="en-US"/>
          </a:p>
        </p:txBody>
      </p:sp>
      <p:sp>
        <p:nvSpPr>
          <p:cNvPr id="5" name="Content Placeholder 4">
            <a:extLst>
              <a:ext uri="{FF2B5EF4-FFF2-40B4-BE49-F238E27FC236}">
                <a16:creationId xmlns:a16="http://schemas.microsoft.com/office/drawing/2014/main" id="{C430F89C-E39A-A400-BFB4-52E90B09D839}"/>
              </a:ext>
            </a:extLst>
          </p:cNvPr>
          <p:cNvSpPr>
            <a:spLocks noGrp="1"/>
          </p:cNvSpPr>
          <p:nvPr>
            <p:ph idx="1"/>
          </p:nvPr>
        </p:nvSpPr>
        <p:spPr/>
        <p:txBody>
          <a:bodyPr vert="horz" lIns="91440" tIns="45720" rIns="91440" bIns="45720" rtlCol="0" anchor="t">
            <a:normAutofit/>
          </a:bodyPr>
          <a:lstStyle/>
          <a:p>
            <a:pPr marL="0" indent="0">
              <a:lnSpc>
                <a:spcPct val="100000"/>
              </a:lnSpc>
              <a:spcBef>
                <a:spcPts val="0"/>
              </a:spcBef>
              <a:buNone/>
            </a:pPr>
            <a:r>
              <a:rPr lang="en-US" sz="2200">
                <a:solidFill>
                  <a:srgbClr val="32363A"/>
                </a:solidFill>
              </a:rPr>
              <a:t>Other:</a:t>
            </a:r>
            <a:endParaRPr lang="en-US" sz="2200"/>
          </a:p>
          <a:p>
            <a:pPr marL="0" indent="0">
              <a:lnSpc>
                <a:spcPct val="100000"/>
              </a:lnSpc>
              <a:spcBef>
                <a:spcPts val="0"/>
              </a:spcBef>
              <a:buNone/>
            </a:pPr>
            <a:endParaRPr lang="en-US" sz="1800">
              <a:solidFill>
                <a:srgbClr val="32363A"/>
              </a:solidFill>
            </a:endParaRPr>
          </a:p>
          <a:p>
            <a:pPr marL="285750" indent="-285750">
              <a:lnSpc>
                <a:spcPct val="100000"/>
              </a:lnSpc>
              <a:spcBef>
                <a:spcPts val="0"/>
              </a:spcBef>
              <a:buFont typeface="Arial,Sans-Serif" panose="020B0604020202020204" pitchFamily="34" charset="0"/>
            </a:pPr>
            <a:r>
              <a:rPr lang="en-US" sz="1800">
                <a:solidFill>
                  <a:srgbClr val="32363A"/>
                </a:solidFill>
                <a:ea typeface="+mn-lt"/>
                <a:cs typeface="+mn-lt"/>
              </a:rPr>
              <a:t>Barriers cited by academic leaders center on </a:t>
            </a:r>
            <a:r>
              <a:rPr lang="en-US" sz="1800" b="1">
                <a:solidFill>
                  <a:srgbClr val="32363A"/>
                </a:solidFill>
                <a:ea typeface="+mn-lt"/>
                <a:cs typeface="+mn-lt"/>
              </a:rPr>
              <a:t>structural constraints</a:t>
            </a:r>
            <a:r>
              <a:rPr lang="en-US" sz="1800">
                <a:solidFill>
                  <a:srgbClr val="32363A"/>
                </a:solidFill>
                <a:ea typeface="+mn-lt"/>
                <a:cs typeface="+mn-lt"/>
              </a:rPr>
              <a:t> rather than individual faculty shortcomings — competing institutional demands, bureaucratic processes, siloed departmental thinking, and the chilling effect of course evaluations on academic rigor all limit the time and flexibility needed to teach and assess these competencies well. </a:t>
            </a:r>
            <a:r>
              <a:rPr lang="en-US" sz="1800" b="1">
                <a:solidFill>
                  <a:srgbClr val="32363A"/>
                </a:solidFill>
                <a:ea typeface="+mn-lt"/>
                <a:cs typeface="+mn-lt"/>
              </a:rPr>
              <a:t>Curriculum currency</a:t>
            </a:r>
            <a:r>
              <a:rPr lang="en-US" sz="1800">
                <a:solidFill>
                  <a:srgbClr val="32363A"/>
                </a:solidFill>
                <a:ea typeface="+mn-lt"/>
                <a:cs typeface="+mn-lt"/>
              </a:rPr>
              <a:t>, particularly around technology and AI, was also flagged as an ongoing concern.</a:t>
            </a:r>
            <a:endParaRPr lang="en-US" sz="1800">
              <a:ea typeface="+mn-lt"/>
              <a:cs typeface="+mn-lt"/>
            </a:endParaRPr>
          </a:p>
        </p:txBody>
      </p:sp>
      <p:sp>
        <p:nvSpPr>
          <p:cNvPr id="3" name="TextBox 2">
            <a:extLst>
              <a:ext uri="{FF2B5EF4-FFF2-40B4-BE49-F238E27FC236}">
                <a16:creationId xmlns:a16="http://schemas.microsoft.com/office/drawing/2014/main" id="{A211E33C-F20A-1B42-4398-0B7E4143DBFB}"/>
              </a:ext>
            </a:extLst>
          </p:cNvPr>
          <p:cNvSpPr txBox="1"/>
          <p:nvPr/>
        </p:nvSpPr>
        <p:spPr>
          <a:xfrm>
            <a:off x="4718538" y="6223000"/>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209331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06334-5CF3-B306-762D-E84B862FDC07}"/>
              </a:ext>
            </a:extLst>
          </p:cNvPr>
          <p:cNvSpPr>
            <a:spLocks noGrp="1"/>
          </p:cNvSpPr>
          <p:nvPr>
            <p:ph type="title"/>
          </p:nvPr>
        </p:nvSpPr>
        <p:spPr/>
        <p:txBody>
          <a:bodyPr>
            <a:noAutofit/>
          </a:bodyPr>
          <a:lstStyle/>
          <a:p>
            <a:r>
              <a:rPr lang="en-US" sz="3000">
                <a:ea typeface="+mj-lt"/>
                <a:cs typeface="+mj-lt"/>
              </a:rPr>
              <a:t>In your school/department's ideal curriculum sequencing, when should students complete the majority of their general education requirements?</a:t>
            </a:r>
            <a:endParaRPr lang="en-US" sz="3000"/>
          </a:p>
        </p:txBody>
      </p:sp>
      <p:sp>
        <p:nvSpPr>
          <p:cNvPr id="4" name="Date Placeholder 3">
            <a:extLst>
              <a:ext uri="{FF2B5EF4-FFF2-40B4-BE49-F238E27FC236}">
                <a16:creationId xmlns:a16="http://schemas.microsoft.com/office/drawing/2014/main" id="{A9A0EA5A-9990-6775-B9B2-E22D8791019E}"/>
              </a:ext>
            </a:extLst>
          </p:cNvPr>
          <p:cNvSpPr>
            <a:spLocks noGrp="1"/>
          </p:cNvSpPr>
          <p:nvPr>
            <p:ph type="dt" sz="half" idx="10"/>
          </p:nvPr>
        </p:nvSpPr>
        <p:spPr/>
        <p:txBody>
          <a:bodyPr/>
          <a:lstStyle/>
          <a:p>
            <a:fld id="{76D7E4F8-C05A-4CC4-9272-E62F74628540}" type="datetime1">
              <a:t>7/2/2026</a:t>
            </a:fld>
            <a:endParaRPr lang="en-US"/>
          </a:p>
        </p:txBody>
      </p:sp>
      <p:sp>
        <p:nvSpPr>
          <p:cNvPr id="6" name="Slide Number Placeholder 5">
            <a:extLst>
              <a:ext uri="{FF2B5EF4-FFF2-40B4-BE49-F238E27FC236}">
                <a16:creationId xmlns:a16="http://schemas.microsoft.com/office/drawing/2014/main" id="{95E54BAE-4972-F04A-119B-F7F22DB5B2B8}"/>
              </a:ext>
            </a:extLst>
          </p:cNvPr>
          <p:cNvSpPr>
            <a:spLocks noGrp="1"/>
          </p:cNvSpPr>
          <p:nvPr>
            <p:ph type="sldNum" sz="quarter" idx="12"/>
          </p:nvPr>
        </p:nvSpPr>
        <p:spPr/>
        <p:txBody>
          <a:bodyPr/>
          <a:lstStyle/>
          <a:p>
            <a:fld id="{A65A5C87-DF58-40C8-B092-1DE63DB4547E}" type="slidenum">
              <a:rPr lang="en-US" dirty="0"/>
              <a:t>11</a:t>
            </a:fld>
            <a:endParaRPr lang="en-US"/>
          </a:p>
        </p:txBody>
      </p:sp>
      <p:graphicFrame>
        <p:nvGraphicFramePr>
          <p:cNvPr id="9" name="Table 8">
            <a:extLst>
              <a:ext uri="{FF2B5EF4-FFF2-40B4-BE49-F238E27FC236}">
                <a16:creationId xmlns:a16="http://schemas.microsoft.com/office/drawing/2014/main" id="{47DBBFF4-9280-AC41-0FD9-9286A73E66D0}"/>
              </a:ext>
            </a:extLst>
          </p:cNvPr>
          <p:cNvGraphicFramePr>
            <a:graphicFrameLocks noGrp="1"/>
          </p:cNvGraphicFramePr>
          <p:nvPr>
            <p:extLst>
              <p:ext uri="{D42A27DB-BD31-4B8C-83A1-F6EECF244321}">
                <p14:modId xmlns:p14="http://schemas.microsoft.com/office/powerpoint/2010/main" val="1133343224"/>
              </p:ext>
            </p:extLst>
          </p:nvPr>
        </p:nvGraphicFramePr>
        <p:xfrm>
          <a:off x="7161659" y="3262922"/>
          <a:ext cx="4442600" cy="2112232"/>
        </p:xfrm>
        <a:graphic>
          <a:graphicData uri="http://schemas.openxmlformats.org/drawingml/2006/table">
            <a:tbl>
              <a:tblPr bandRow="1">
                <a:tableStyleId>{5C22544A-7EE6-4342-B048-85BDC9FD1C3A}</a:tableStyleId>
              </a:tblPr>
              <a:tblGrid>
                <a:gridCol w="3545416">
                  <a:extLst>
                    <a:ext uri="{9D8B030D-6E8A-4147-A177-3AD203B41FA5}">
                      <a16:colId xmlns:a16="http://schemas.microsoft.com/office/drawing/2014/main" val="104493791"/>
                    </a:ext>
                  </a:extLst>
                </a:gridCol>
                <a:gridCol w="897184">
                  <a:extLst>
                    <a:ext uri="{9D8B030D-6E8A-4147-A177-3AD203B41FA5}">
                      <a16:colId xmlns:a16="http://schemas.microsoft.com/office/drawing/2014/main" val="487755625"/>
                    </a:ext>
                  </a:extLst>
                </a:gridCol>
              </a:tblGrid>
              <a:tr h="332382">
                <a:tc>
                  <a:txBody>
                    <a:bodyPr/>
                    <a:lstStyle/>
                    <a:p>
                      <a:pPr>
                        <a:buNone/>
                      </a:pPr>
                      <a:r>
                        <a:rPr lang="en-US" sz="1400">
                          <a:effectLst/>
                        </a:rPr>
                        <a:t>Primarily in their first year</a:t>
                      </a:r>
                    </a:p>
                  </a:txBody>
                  <a:tcPr marL="0" marR="0" marT="0" marB="0" anchor="ctr"/>
                </a:tc>
                <a:tc>
                  <a:txBody>
                    <a:bodyPr/>
                    <a:lstStyle/>
                    <a:p>
                      <a:pPr algn="ctr">
                        <a:buNone/>
                      </a:pPr>
                      <a:r>
                        <a:rPr lang="en-US" sz="1400">
                          <a:effectLst/>
                        </a:rPr>
                        <a:t>41%</a:t>
                      </a:r>
                    </a:p>
                  </a:txBody>
                  <a:tcPr marL="0" marR="0" marT="0" marB="0" anchor="ctr"/>
                </a:tc>
                <a:extLst>
                  <a:ext uri="{0D108BD9-81ED-4DB2-BD59-A6C34878D82A}">
                    <a16:rowId xmlns:a16="http://schemas.microsoft.com/office/drawing/2014/main" val="170682570"/>
                  </a:ext>
                </a:extLst>
              </a:tr>
              <a:tr h="332382">
                <a:tc>
                  <a:txBody>
                    <a:bodyPr/>
                    <a:lstStyle/>
                    <a:p>
                      <a:pPr>
                        <a:buNone/>
                      </a:pPr>
                      <a:r>
                        <a:rPr lang="en-US" sz="1400">
                          <a:effectLst/>
                        </a:rPr>
                        <a:t>Primarily in their second year</a:t>
                      </a:r>
                    </a:p>
                  </a:txBody>
                  <a:tcPr marL="0" marR="0" marT="0" marB="0" anchor="ctr"/>
                </a:tc>
                <a:tc>
                  <a:txBody>
                    <a:bodyPr/>
                    <a:lstStyle/>
                    <a:p>
                      <a:pPr algn="ctr">
                        <a:buNone/>
                      </a:pPr>
                      <a:r>
                        <a:rPr lang="en-US" sz="1400">
                          <a:effectLst/>
                        </a:rPr>
                        <a:t>5%</a:t>
                      </a:r>
                    </a:p>
                  </a:txBody>
                  <a:tcPr marL="0" marR="0" marT="0" marB="0" anchor="ctr"/>
                </a:tc>
                <a:extLst>
                  <a:ext uri="{0D108BD9-81ED-4DB2-BD59-A6C34878D82A}">
                    <a16:rowId xmlns:a16="http://schemas.microsoft.com/office/drawing/2014/main" val="217386188"/>
                  </a:ext>
                </a:extLst>
              </a:tr>
              <a:tr h="461045">
                <a:tc>
                  <a:txBody>
                    <a:bodyPr/>
                    <a:lstStyle/>
                    <a:p>
                      <a:pPr>
                        <a:buNone/>
                      </a:pPr>
                      <a:r>
                        <a:rPr lang="en-US" sz="1400">
                          <a:effectLst/>
                        </a:rPr>
                        <a:t>Distributed evenly throughout all four years</a:t>
                      </a:r>
                    </a:p>
                  </a:txBody>
                  <a:tcPr marL="0" marR="0" marT="0" marB="0" anchor="ctr"/>
                </a:tc>
                <a:tc>
                  <a:txBody>
                    <a:bodyPr/>
                    <a:lstStyle/>
                    <a:p>
                      <a:pPr algn="ctr">
                        <a:buNone/>
                      </a:pPr>
                      <a:r>
                        <a:rPr lang="en-US" sz="1400">
                          <a:effectLst/>
                        </a:rPr>
                        <a:t>27%</a:t>
                      </a:r>
                    </a:p>
                  </a:txBody>
                  <a:tcPr marL="0" marR="0" marT="0" marB="0" anchor="ctr"/>
                </a:tc>
                <a:extLst>
                  <a:ext uri="{0D108BD9-81ED-4DB2-BD59-A6C34878D82A}">
                    <a16:rowId xmlns:a16="http://schemas.microsoft.com/office/drawing/2014/main" val="2114961032"/>
                  </a:ext>
                </a:extLst>
              </a:tr>
              <a:tr h="654041">
                <a:tc>
                  <a:txBody>
                    <a:bodyPr/>
                    <a:lstStyle/>
                    <a:p>
                      <a:pPr>
                        <a:buNone/>
                      </a:pPr>
                      <a:r>
                        <a:rPr lang="en-US" sz="1400">
                          <a:effectLst/>
                        </a:rPr>
                        <a:t>Timing doesn't matter - whenever it fits around major curriculum courses</a:t>
                      </a:r>
                    </a:p>
                  </a:txBody>
                  <a:tcPr marL="0" marR="0" marT="0" marB="0" anchor="ctr"/>
                </a:tc>
                <a:tc>
                  <a:txBody>
                    <a:bodyPr/>
                    <a:lstStyle/>
                    <a:p>
                      <a:pPr algn="ctr">
                        <a:buNone/>
                      </a:pPr>
                      <a:r>
                        <a:rPr lang="en-US" sz="1400">
                          <a:effectLst/>
                        </a:rPr>
                        <a:t>9%</a:t>
                      </a:r>
                    </a:p>
                  </a:txBody>
                  <a:tcPr marL="0" marR="0" marT="0" marB="0" anchor="ctr"/>
                </a:tc>
                <a:extLst>
                  <a:ext uri="{0D108BD9-81ED-4DB2-BD59-A6C34878D82A}">
                    <a16:rowId xmlns:a16="http://schemas.microsoft.com/office/drawing/2014/main" val="3859904600"/>
                  </a:ext>
                </a:extLst>
              </a:tr>
              <a:tr h="332382">
                <a:tc>
                  <a:txBody>
                    <a:bodyPr/>
                    <a:lstStyle/>
                    <a:p>
                      <a:pPr>
                        <a:buNone/>
                      </a:pPr>
                      <a:r>
                        <a:rPr lang="en-US" sz="1400">
                          <a:effectLst/>
                        </a:rPr>
                        <a:t>Other:</a:t>
                      </a:r>
                    </a:p>
                  </a:txBody>
                  <a:tcPr marL="0" marR="0" marT="0" marB="0" anchor="ctr"/>
                </a:tc>
                <a:tc>
                  <a:txBody>
                    <a:bodyPr/>
                    <a:lstStyle/>
                    <a:p>
                      <a:pPr algn="ctr">
                        <a:buNone/>
                      </a:pPr>
                      <a:r>
                        <a:rPr lang="en-US" sz="1400">
                          <a:effectLst/>
                        </a:rPr>
                        <a:t>18%</a:t>
                      </a:r>
                    </a:p>
                  </a:txBody>
                  <a:tcPr marL="0" marR="0" marT="0" marB="0" anchor="ctr"/>
                </a:tc>
                <a:extLst>
                  <a:ext uri="{0D108BD9-81ED-4DB2-BD59-A6C34878D82A}">
                    <a16:rowId xmlns:a16="http://schemas.microsoft.com/office/drawing/2014/main" val="629877653"/>
                  </a:ext>
                </a:extLst>
              </a:tr>
            </a:tbl>
          </a:graphicData>
        </a:graphic>
      </p:graphicFrame>
      <p:pic>
        <p:nvPicPr>
          <p:cNvPr id="7" name="Content Placeholder 6">
            <a:extLst>
              <a:ext uri="{FF2B5EF4-FFF2-40B4-BE49-F238E27FC236}">
                <a16:creationId xmlns:a16="http://schemas.microsoft.com/office/drawing/2014/main" id="{31B88273-0B83-2D72-ACA7-9E5A56F7A010}"/>
              </a:ext>
            </a:extLst>
          </p:cNvPr>
          <p:cNvPicPr>
            <a:picLocks noGrp="1" noChangeAspect="1"/>
          </p:cNvPicPr>
          <p:nvPr>
            <p:ph idx="1"/>
          </p:nvPr>
        </p:nvPicPr>
        <p:blipFill>
          <a:blip r:embed="rId2"/>
          <a:stretch>
            <a:fillRect/>
          </a:stretch>
        </p:blipFill>
        <p:spPr>
          <a:xfrm>
            <a:off x="654934" y="2478024"/>
            <a:ext cx="6199893" cy="3694176"/>
          </a:xfrm>
          <a:prstGeom prst="rect">
            <a:avLst/>
          </a:prstGeom>
        </p:spPr>
      </p:pic>
    </p:spTree>
    <p:extLst>
      <p:ext uri="{BB962C8B-B14F-4D97-AF65-F5344CB8AC3E}">
        <p14:creationId xmlns:p14="http://schemas.microsoft.com/office/powerpoint/2010/main" val="1969162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9B728-989F-B04A-1CCF-4014BA9CEB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8A948-A43A-7D40-50F7-C12A96ED94CB}"/>
              </a:ext>
            </a:extLst>
          </p:cNvPr>
          <p:cNvSpPr>
            <a:spLocks noGrp="1"/>
          </p:cNvSpPr>
          <p:nvPr>
            <p:ph type="title"/>
          </p:nvPr>
        </p:nvSpPr>
        <p:spPr/>
        <p:txBody>
          <a:bodyPr>
            <a:noAutofit/>
          </a:bodyPr>
          <a:lstStyle/>
          <a:p>
            <a:r>
              <a:rPr lang="en-US" sz="3000">
                <a:ea typeface="+mj-lt"/>
                <a:cs typeface="+mj-lt"/>
              </a:rPr>
              <a:t>In your school/department's ideal curriculum sequencing, when should students complete the majority of their general education requirements?</a:t>
            </a:r>
          </a:p>
        </p:txBody>
      </p:sp>
      <p:sp>
        <p:nvSpPr>
          <p:cNvPr id="4" name="Date Placeholder 3">
            <a:extLst>
              <a:ext uri="{FF2B5EF4-FFF2-40B4-BE49-F238E27FC236}">
                <a16:creationId xmlns:a16="http://schemas.microsoft.com/office/drawing/2014/main" id="{9249023A-9660-C0AB-9FC2-960E37BD078B}"/>
              </a:ext>
            </a:extLst>
          </p:cNvPr>
          <p:cNvSpPr>
            <a:spLocks noGrp="1"/>
          </p:cNvSpPr>
          <p:nvPr>
            <p:ph type="dt" sz="half" idx="10"/>
          </p:nvPr>
        </p:nvSpPr>
        <p:spPr/>
        <p:txBody>
          <a:bodyPr/>
          <a:lstStyle/>
          <a:p>
            <a:fld id="{BE50C213-D6AB-4D4A-956F-B247AAEC048E}" type="datetime1">
              <a:t>7/2/2026</a:t>
            </a:fld>
            <a:endParaRPr lang="en-US"/>
          </a:p>
        </p:txBody>
      </p:sp>
      <p:sp>
        <p:nvSpPr>
          <p:cNvPr id="6" name="Slide Number Placeholder 5">
            <a:extLst>
              <a:ext uri="{FF2B5EF4-FFF2-40B4-BE49-F238E27FC236}">
                <a16:creationId xmlns:a16="http://schemas.microsoft.com/office/drawing/2014/main" id="{A5ED5FF3-C837-0EF1-0FA5-DBB05F6849D1}"/>
              </a:ext>
            </a:extLst>
          </p:cNvPr>
          <p:cNvSpPr>
            <a:spLocks noGrp="1"/>
          </p:cNvSpPr>
          <p:nvPr>
            <p:ph type="sldNum" sz="quarter" idx="12"/>
          </p:nvPr>
        </p:nvSpPr>
        <p:spPr/>
        <p:txBody>
          <a:bodyPr/>
          <a:lstStyle/>
          <a:p>
            <a:fld id="{A65A5C87-DF58-40C8-B092-1DE63DB4547E}" type="slidenum">
              <a:rPr lang="en-US" dirty="0"/>
              <a:t>12</a:t>
            </a:fld>
            <a:endParaRPr lang="en-US"/>
          </a:p>
        </p:txBody>
      </p:sp>
      <p:sp>
        <p:nvSpPr>
          <p:cNvPr id="5" name="Content Placeholder 4">
            <a:extLst>
              <a:ext uri="{FF2B5EF4-FFF2-40B4-BE49-F238E27FC236}">
                <a16:creationId xmlns:a16="http://schemas.microsoft.com/office/drawing/2014/main" id="{99E661EF-1CBF-A7F4-CA28-0314D4FABF8B}"/>
              </a:ext>
            </a:extLst>
          </p:cNvPr>
          <p:cNvSpPr>
            <a:spLocks noGrp="1"/>
          </p:cNvSpPr>
          <p:nvPr>
            <p:ph idx="1"/>
          </p:nvPr>
        </p:nvSpPr>
        <p:spPr>
          <a:xfrm>
            <a:off x="1115568" y="2263101"/>
            <a:ext cx="10168128" cy="4055637"/>
          </a:xfrm>
        </p:spPr>
        <p:txBody>
          <a:bodyPr vert="horz" lIns="91440" tIns="45720" rIns="91440" bIns="45720" rtlCol="0" anchor="t">
            <a:normAutofit/>
          </a:bodyPr>
          <a:lstStyle/>
          <a:p>
            <a:pPr marL="0" indent="0">
              <a:lnSpc>
                <a:spcPct val="100000"/>
              </a:lnSpc>
              <a:spcBef>
                <a:spcPts val="0"/>
              </a:spcBef>
              <a:buNone/>
            </a:pPr>
            <a:r>
              <a:rPr lang="en-US" sz="2200">
                <a:solidFill>
                  <a:srgbClr val="32363A"/>
                </a:solidFill>
              </a:rPr>
              <a:t>Other:</a:t>
            </a:r>
            <a:endParaRPr lang="en-US" sz="2200"/>
          </a:p>
          <a:p>
            <a:pPr marL="0" indent="0">
              <a:lnSpc>
                <a:spcPct val="100000"/>
              </a:lnSpc>
              <a:spcBef>
                <a:spcPts val="0"/>
              </a:spcBef>
              <a:buNone/>
            </a:pPr>
            <a:endParaRPr lang="en-US" sz="1800">
              <a:solidFill>
                <a:srgbClr val="32363A"/>
              </a:solidFill>
            </a:endParaRPr>
          </a:p>
          <a:p>
            <a:pPr marL="285750" indent="-285750">
              <a:lnSpc>
                <a:spcPct val="100000"/>
              </a:lnSpc>
              <a:spcBef>
                <a:spcPts val="0"/>
              </a:spcBef>
              <a:buFont typeface="Arial,Sans-Serif" panose="020B0604020202020204" pitchFamily="34" charset="0"/>
            </a:pPr>
            <a:r>
              <a:rPr lang="en-US" sz="1800">
                <a:solidFill>
                  <a:srgbClr val="32363A"/>
                </a:solidFill>
                <a:ea typeface="+mn-lt"/>
                <a:cs typeface="+mn-lt"/>
              </a:rPr>
              <a:t>Respondents consistently agreed that general education requirements should be </a:t>
            </a:r>
            <a:r>
              <a:rPr lang="en-US" sz="1800" b="1">
                <a:solidFill>
                  <a:srgbClr val="32363A"/>
                </a:solidFill>
                <a:ea typeface="+mn-lt"/>
                <a:cs typeface="+mn-lt"/>
              </a:rPr>
              <a:t>anchored in years one and two</a:t>
            </a:r>
            <a:r>
              <a:rPr lang="en-US" sz="1800">
                <a:solidFill>
                  <a:srgbClr val="32363A"/>
                </a:solidFill>
                <a:ea typeface="+mn-lt"/>
                <a:cs typeface="+mn-lt"/>
              </a:rPr>
              <a:t>, with skills introduced early and refined through major curriculum rather than completed all at once — noting that "distributed evenly" misses the point, since </a:t>
            </a:r>
            <a:r>
              <a:rPr lang="en-US" sz="1800" b="1">
                <a:solidFill>
                  <a:srgbClr val="32363A"/>
                </a:solidFill>
                <a:ea typeface="+mn-lt"/>
                <a:cs typeface="+mn-lt"/>
              </a:rPr>
              <a:t>mastery develops over time</a:t>
            </a:r>
            <a:r>
              <a:rPr lang="en-US" sz="1800">
                <a:solidFill>
                  <a:srgbClr val="32363A"/>
                </a:solidFill>
                <a:ea typeface="+mn-lt"/>
                <a:cs typeface="+mn-lt"/>
              </a:rPr>
              <a:t>. One respondent added an important caveat: many incoming students lack the baseline preparation needed to build on, and regardless of personal reservations about AI, students who enter interviews refusing to use it risk immediate disqualification — making </a:t>
            </a:r>
            <a:r>
              <a:rPr lang="en-US" sz="1800" b="1">
                <a:solidFill>
                  <a:srgbClr val="32363A"/>
                </a:solidFill>
                <a:ea typeface="+mn-lt"/>
                <a:cs typeface="+mn-lt"/>
              </a:rPr>
              <a:t>AI literacy</a:t>
            </a:r>
            <a:r>
              <a:rPr lang="en-US" sz="1800">
                <a:solidFill>
                  <a:srgbClr val="32363A"/>
                </a:solidFill>
                <a:ea typeface="+mn-lt"/>
                <a:cs typeface="+mn-lt"/>
              </a:rPr>
              <a:t> </a:t>
            </a:r>
            <a:r>
              <a:rPr lang="en-US" sz="1800" b="1">
                <a:solidFill>
                  <a:srgbClr val="32363A"/>
                </a:solidFill>
                <a:ea typeface="+mn-lt"/>
                <a:cs typeface="+mn-lt"/>
              </a:rPr>
              <a:t>a professional reality</a:t>
            </a:r>
            <a:r>
              <a:rPr lang="en-US" sz="1800">
                <a:solidFill>
                  <a:srgbClr val="32363A"/>
                </a:solidFill>
                <a:ea typeface="+mn-lt"/>
                <a:cs typeface="+mn-lt"/>
              </a:rPr>
              <a:t> even without a clear institutional roadmap.</a:t>
            </a:r>
          </a:p>
        </p:txBody>
      </p:sp>
      <p:sp>
        <p:nvSpPr>
          <p:cNvPr id="8" name="TextBox 7">
            <a:extLst>
              <a:ext uri="{FF2B5EF4-FFF2-40B4-BE49-F238E27FC236}">
                <a16:creationId xmlns:a16="http://schemas.microsoft.com/office/drawing/2014/main" id="{33CD43C2-11A2-4DC5-1B7F-11B80DA911DA}"/>
              </a:ext>
            </a:extLst>
          </p:cNvPr>
          <p:cNvSpPr txBox="1"/>
          <p:nvPr/>
        </p:nvSpPr>
        <p:spPr>
          <a:xfrm>
            <a:off x="4718538" y="6223000"/>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1109338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C77EB-C1FD-C74A-CE90-3042DDB0C0ED}"/>
              </a:ext>
            </a:extLst>
          </p:cNvPr>
          <p:cNvSpPr>
            <a:spLocks noGrp="1"/>
          </p:cNvSpPr>
          <p:nvPr>
            <p:ph type="title"/>
          </p:nvPr>
        </p:nvSpPr>
        <p:spPr/>
        <p:txBody>
          <a:bodyPr vert="horz" lIns="91440" tIns="45720" rIns="91440" bIns="45720" rtlCol="0" anchor="ctr">
            <a:noAutofit/>
          </a:bodyPr>
          <a:lstStyle/>
          <a:p>
            <a:r>
              <a:rPr lang="en-US" sz="3000"/>
              <a:t>What professional development or institutional support would most increase your faculty's capacity to teach and assess these competencies?</a:t>
            </a:r>
          </a:p>
        </p:txBody>
      </p:sp>
      <p:sp>
        <p:nvSpPr>
          <p:cNvPr id="3" name="Content Placeholder 2">
            <a:extLst>
              <a:ext uri="{FF2B5EF4-FFF2-40B4-BE49-F238E27FC236}">
                <a16:creationId xmlns:a16="http://schemas.microsoft.com/office/drawing/2014/main" id="{F21AE88B-4308-BD67-6E7C-EF01926EF8CF}"/>
              </a:ext>
            </a:extLst>
          </p:cNvPr>
          <p:cNvSpPr>
            <a:spLocks noGrp="1"/>
          </p:cNvSpPr>
          <p:nvPr>
            <p:ph idx="1"/>
          </p:nvPr>
        </p:nvSpPr>
        <p:spPr/>
        <p:txBody>
          <a:bodyPr vert="horz" lIns="91440" tIns="45720" rIns="91440" bIns="45720" rtlCol="0" anchor="t">
            <a:normAutofit/>
          </a:bodyPr>
          <a:lstStyle/>
          <a:p>
            <a:r>
              <a:rPr lang="en-US" sz="1800"/>
              <a:t>Faculty need </a:t>
            </a:r>
            <a:r>
              <a:rPr lang="en-US" sz="1800" b="1"/>
              <a:t>structured support</a:t>
            </a:r>
            <a:r>
              <a:rPr lang="en-US" sz="1800"/>
              <a:t> around AI, digital tools, and assessment frameworks.</a:t>
            </a:r>
          </a:p>
          <a:p>
            <a:r>
              <a:rPr lang="en-US" sz="1800"/>
              <a:t>Time, staffing, and institutional trust are </a:t>
            </a:r>
            <a:r>
              <a:rPr lang="en-US" sz="1800" b="1"/>
              <a:t>foundational barriers</a:t>
            </a:r>
            <a:r>
              <a:rPr lang="en-US" sz="1800"/>
              <a:t>.</a:t>
            </a:r>
          </a:p>
          <a:p>
            <a:r>
              <a:rPr lang="en-US" sz="1800" b="1"/>
              <a:t>Alignment gaps</a:t>
            </a:r>
            <a:r>
              <a:rPr lang="en-US" sz="1800"/>
              <a:t> between foundational/general education courses and major programs are a recurring concern.</a:t>
            </a:r>
          </a:p>
        </p:txBody>
      </p:sp>
      <p:sp>
        <p:nvSpPr>
          <p:cNvPr id="4" name="Date Placeholder 3">
            <a:extLst>
              <a:ext uri="{FF2B5EF4-FFF2-40B4-BE49-F238E27FC236}">
                <a16:creationId xmlns:a16="http://schemas.microsoft.com/office/drawing/2014/main" id="{16EBA99D-50CE-9A35-4018-D004733D9778}"/>
              </a:ext>
            </a:extLst>
          </p:cNvPr>
          <p:cNvSpPr>
            <a:spLocks noGrp="1"/>
          </p:cNvSpPr>
          <p:nvPr>
            <p:ph type="dt" sz="half" idx="10"/>
          </p:nvPr>
        </p:nvSpPr>
        <p:spPr/>
        <p:txBody>
          <a:bodyPr/>
          <a:lstStyle/>
          <a:p>
            <a:fld id="{0682F68F-5215-4BCD-8AEE-92F4858D0B04}" type="datetime1">
              <a:t>7/2/2026</a:t>
            </a:fld>
            <a:endParaRPr lang="en-US"/>
          </a:p>
        </p:txBody>
      </p:sp>
      <p:sp>
        <p:nvSpPr>
          <p:cNvPr id="6" name="Slide Number Placeholder 5">
            <a:extLst>
              <a:ext uri="{FF2B5EF4-FFF2-40B4-BE49-F238E27FC236}">
                <a16:creationId xmlns:a16="http://schemas.microsoft.com/office/drawing/2014/main" id="{76C97228-21BF-2F29-54CD-C24AB8DF7DC5}"/>
              </a:ext>
            </a:extLst>
          </p:cNvPr>
          <p:cNvSpPr>
            <a:spLocks noGrp="1"/>
          </p:cNvSpPr>
          <p:nvPr>
            <p:ph type="sldNum" sz="quarter" idx="12"/>
          </p:nvPr>
        </p:nvSpPr>
        <p:spPr/>
        <p:txBody>
          <a:bodyPr/>
          <a:lstStyle/>
          <a:p>
            <a:fld id="{A65A5C87-DF58-40C8-B092-1DE63DB4547E}" type="slidenum">
              <a:rPr lang="en-US" dirty="0"/>
              <a:t>13</a:t>
            </a:fld>
            <a:endParaRPr lang="en-US"/>
          </a:p>
        </p:txBody>
      </p:sp>
      <p:sp>
        <p:nvSpPr>
          <p:cNvPr id="7" name="TextBox 6">
            <a:extLst>
              <a:ext uri="{FF2B5EF4-FFF2-40B4-BE49-F238E27FC236}">
                <a16:creationId xmlns:a16="http://schemas.microsoft.com/office/drawing/2014/main" id="{8BE24761-8988-0E2D-6DE0-6C80BB8C5242}"/>
              </a:ext>
            </a:extLst>
          </p:cNvPr>
          <p:cNvSpPr txBox="1"/>
          <p:nvPr/>
        </p:nvSpPr>
        <p:spPr>
          <a:xfrm>
            <a:off x="4718538" y="6223000"/>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2397967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F6C68-6464-D469-A65D-451E28383820}"/>
              </a:ext>
            </a:extLst>
          </p:cNvPr>
          <p:cNvSpPr>
            <a:spLocks noGrp="1"/>
          </p:cNvSpPr>
          <p:nvPr>
            <p:ph type="title"/>
          </p:nvPr>
        </p:nvSpPr>
        <p:spPr/>
        <p:txBody>
          <a:bodyPr/>
          <a:lstStyle/>
          <a:p>
            <a:r>
              <a:rPr lang="en-US"/>
              <a:t>AI Section</a:t>
            </a:r>
          </a:p>
        </p:txBody>
      </p:sp>
      <p:sp>
        <p:nvSpPr>
          <p:cNvPr id="3" name="Date Placeholder 2">
            <a:extLst>
              <a:ext uri="{FF2B5EF4-FFF2-40B4-BE49-F238E27FC236}">
                <a16:creationId xmlns:a16="http://schemas.microsoft.com/office/drawing/2014/main" id="{029F8CAE-5DCE-07CD-0DE8-D11FCA67B45A}"/>
              </a:ext>
            </a:extLst>
          </p:cNvPr>
          <p:cNvSpPr>
            <a:spLocks noGrp="1"/>
          </p:cNvSpPr>
          <p:nvPr>
            <p:ph type="dt" sz="half" idx="10"/>
          </p:nvPr>
        </p:nvSpPr>
        <p:spPr/>
        <p:txBody>
          <a:bodyPr/>
          <a:lstStyle/>
          <a:p>
            <a:fld id="{32C4A6FB-BEB4-42C1-993E-B771F56BB7BB}" type="datetime1">
              <a:t>7/2/2026</a:t>
            </a:fld>
            <a:endParaRPr lang="en-US"/>
          </a:p>
        </p:txBody>
      </p:sp>
      <p:sp>
        <p:nvSpPr>
          <p:cNvPr id="5" name="Slide Number Placeholder 4">
            <a:extLst>
              <a:ext uri="{FF2B5EF4-FFF2-40B4-BE49-F238E27FC236}">
                <a16:creationId xmlns:a16="http://schemas.microsoft.com/office/drawing/2014/main" id="{81671932-D5E5-ACEE-E83D-153F7C8DAAF7}"/>
              </a:ext>
            </a:extLst>
          </p:cNvPr>
          <p:cNvSpPr>
            <a:spLocks noGrp="1"/>
          </p:cNvSpPr>
          <p:nvPr>
            <p:ph type="sldNum" sz="quarter" idx="12"/>
          </p:nvPr>
        </p:nvSpPr>
        <p:spPr/>
        <p:txBody>
          <a:bodyPr/>
          <a:lstStyle/>
          <a:p>
            <a:fld id="{A65A5C87-DF58-40C8-B092-1DE63DB4547E}" type="slidenum">
              <a:rPr lang="en-US" dirty="0"/>
              <a:t>14</a:t>
            </a:fld>
            <a:endParaRPr lang="en-US"/>
          </a:p>
        </p:txBody>
      </p:sp>
    </p:spTree>
    <p:extLst>
      <p:ext uri="{BB962C8B-B14F-4D97-AF65-F5344CB8AC3E}">
        <p14:creationId xmlns:p14="http://schemas.microsoft.com/office/powerpoint/2010/main" val="3071860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16265-0F81-A51B-1D4A-8E239CF1EA87}"/>
              </a:ext>
            </a:extLst>
          </p:cNvPr>
          <p:cNvSpPr>
            <a:spLocks noGrp="1"/>
          </p:cNvSpPr>
          <p:nvPr>
            <p:ph type="title"/>
          </p:nvPr>
        </p:nvSpPr>
        <p:spPr/>
        <p:txBody>
          <a:bodyPr>
            <a:normAutofit fontScale="90000"/>
          </a:bodyPr>
          <a:lstStyle/>
          <a:p>
            <a:r>
              <a:rPr lang="en-US"/>
              <a:t>Please indicate how often each of the following statements applies to you.</a:t>
            </a:r>
          </a:p>
        </p:txBody>
      </p:sp>
      <p:sp>
        <p:nvSpPr>
          <p:cNvPr id="4" name="Date Placeholder 3">
            <a:extLst>
              <a:ext uri="{FF2B5EF4-FFF2-40B4-BE49-F238E27FC236}">
                <a16:creationId xmlns:a16="http://schemas.microsoft.com/office/drawing/2014/main" id="{16A13806-533F-415C-1361-8E43B8612E60}"/>
              </a:ext>
            </a:extLst>
          </p:cNvPr>
          <p:cNvSpPr>
            <a:spLocks noGrp="1"/>
          </p:cNvSpPr>
          <p:nvPr>
            <p:ph type="dt" sz="half" idx="10"/>
          </p:nvPr>
        </p:nvSpPr>
        <p:spPr/>
        <p:txBody>
          <a:bodyPr/>
          <a:lstStyle/>
          <a:p>
            <a:fld id="{E3DE8085-08E9-4E42-9520-B073D8207020}" type="datetime1">
              <a:t>7/2/2026</a:t>
            </a:fld>
            <a:endParaRPr lang="en-US"/>
          </a:p>
        </p:txBody>
      </p:sp>
      <p:sp>
        <p:nvSpPr>
          <p:cNvPr id="6" name="Slide Number Placeholder 5">
            <a:extLst>
              <a:ext uri="{FF2B5EF4-FFF2-40B4-BE49-F238E27FC236}">
                <a16:creationId xmlns:a16="http://schemas.microsoft.com/office/drawing/2014/main" id="{7A4E5B46-CF9D-8AAF-4694-0D0E961503DE}"/>
              </a:ext>
            </a:extLst>
          </p:cNvPr>
          <p:cNvSpPr>
            <a:spLocks noGrp="1"/>
          </p:cNvSpPr>
          <p:nvPr>
            <p:ph type="sldNum" sz="quarter" idx="12"/>
          </p:nvPr>
        </p:nvSpPr>
        <p:spPr/>
        <p:txBody>
          <a:bodyPr/>
          <a:lstStyle/>
          <a:p>
            <a:fld id="{A65A5C87-DF58-40C8-B092-1DE63DB4547E}" type="slidenum">
              <a:rPr lang="en-US" dirty="0"/>
              <a:t>15</a:t>
            </a:fld>
            <a:endParaRPr lang="en-US"/>
          </a:p>
        </p:txBody>
      </p:sp>
      <p:sp>
        <p:nvSpPr>
          <p:cNvPr id="8" name="TextBox 7">
            <a:extLst>
              <a:ext uri="{FF2B5EF4-FFF2-40B4-BE49-F238E27FC236}">
                <a16:creationId xmlns:a16="http://schemas.microsoft.com/office/drawing/2014/main" id="{2D7E6827-A4A2-EEDB-8B1D-79E93188A84A}"/>
              </a:ext>
            </a:extLst>
          </p:cNvPr>
          <p:cNvSpPr txBox="1"/>
          <p:nvPr/>
        </p:nvSpPr>
        <p:spPr>
          <a:xfrm>
            <a:off x="8248487" y="3166859"/>
            <a:ext cx="3471334"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a:t>Takeaways:</a:t>
            </a:r>
          </a:p>
          <a:p>
            <a:endParaRPr lang="en-US" sz="1600" b="1" dirty="0">
              <a:ea typeface="+mn-lt"/>
              <a:cs typeface="+mn-lt"/>
            </a:endParaRPr>
          </a:p>
          <a:p>
            <a:pPr marL="285750" indent="-285750">
              <a:buFont typeface="Arial"/>
              <a:buChar char="•"/>
            </a:pPr>
            <a:r>
              <a:rPr lang="en-US" sz="1400">
                <a:ea typeface="+mn-lt"/>
                <a:cs typeface="+mn-lt"/>
              </a:rPr>
              <a:t>The majority aren't anxious about learning to use AI, how it works, or how to interact with it (</a:t>
            </a:r>
            <a:r>
              <a:rPr lang="en-US" sz="1400" b="1">
                <a:ea typeface="+mn-lt"/>
                <a:cs typeface="+mn-lt"/>
              </a:rPr>
              <a:t>70-72%</a:t>
            </a:r>
            <a:r>
              <a:rPr lang="en-US" sz="1400">
                <a:ea typeface="+mn-lt"/>
                <a:cs typeface="+mn-lt"/>
              </a:rPr>
              <a:t> "</a:t>
            </a:r>
            <a:r>
              <a:rPr lang="en-US" sz="1400" b="1">
                <a:ea typeface="+mn-lt"/>
                <a:cs typeface="+mn-lt"/>
              </a:rPr>
              <a:t>Rarely</a:t>
            </a:r>
            <a:r>
              <a:rPr lang="en-US" sz="1400">
                <a:ea typeface="+mn-lt"/>
                <a:cs typeface="+mn-lt"/>
              </a:rPr>
              <a:t>" or "</a:t>
            </a:r>
            <a:r>
              <a:rPr lang="en-US" sz="1400" b="1">
                <a:ea typeface="+mn-lt"/>
                <a:cs typeface="+mn-lt"/>
              </a:rPr>
              <a:t>Never</a:t>
            </a:r>
            <a:r>
              <a:rPr lang="en-US" sz="1400">
                <a:ea typeface="+mn-lt"/>
                <a:cs typeface="+mn-lt"/>
              </a:rPr>
              <a:t>" across these statements). </a:t>
            </a:r>
            <a:endParaRPr lang="en-US" sz="1400" dirty="0">
              <a:ea typeface="+mn-lt"/>
              <a:cs typeface="+mn-lt"/>
            </a:endParaRPr>
          </a:p>
          <a:p>
            <a:pPr marL="285750" indent="-285750">
              <a:buFont typeface="Arial"/>
              <a:buChar char="•"/>
            </a:pPr>
            <a:r>
              <a:rPr lang="en-US" sz="1400">
                <a:ea typeface="+mn-lt"/>
                <a:cs typeface="+mn-lt"/>
              </a:rPr>
              <a:t>Many are afraid that AI may be misused (</a:t>
            </a:r>
            <a:r>
              <a:rPr lang="en-US" sz="1400" b="1">
                <a:ea typeface="+mn-lt"/>
                <a:cs typeface="+mn-lt"/>
              </a:rPr>
              <a:t>44%</a:t>
            </a:r>
            <a:r>
              <a:rPr lang="en-US" sz="1400">
                <a:ea typeface="+mn-lt"/>
                <a:cs typeface="+mn-lt"/>
              </a:rPr>
              <a:t> "</a:t>
            </a:r>
            <a:r>
              <a:rPr lang="en-US" sz="1400" b="1">
                <a:ea typeface="+mn-lt"/>
                <a:cs typeface="+mn-lt"/>
              </a:rPr>
              <a:t>Always</a:t>
            </a:r>
            <a:r>
              <a:rPr lang="en-US" sz="1400">
                <a:ea typeface="+mn-lt"/>
                <a:cs typeface="+mn-lt"/>
              </a:rPr>
              <a:t>"/"</a:t>
            </a:r>
            <a:r>
              <a:rPr lang="en-US" sz="1400" b="1">
                <a:ea typeface="+mn-lt"/>
                <a:cs typeface="+mn-lt"/>
              </a:rPr>
              <a:t>Usually</a:t>
            </a:r>
            <a:r>
              <a:rPr lang="en-US" sz="1400">
                <a:ea typeface="+mn-lt"/>
                <a:cs typeface="+mn-lt"/>
              </a:rPr>
              <a:t>" combined) — the highest-rated fear of any statement.</a:t>
            </a:r>
          </a:p>
          <a:p>
            <a:pPr marL="285750" indent="-285750">
              <a:buFont typeface="Arial"/>
              <a:buChar char="•"/>
            </a:pPr>
            <a:endParaRPr lang="en-US" sz="1400" dirty="0"/>
          </a:p>
        </p:txBody>
      </p:sp>
      <p:pic>
        <p:nvPicPr>
          <p:cNvPr id="11" name="Content Placeholder 10" descr="A screenshot of a graph&#10;&#10;AI-generated content may be incorrect.">
            <a:extLst>
              <a:ext uri="{FF2B5EF4-FFF2-40B4-BE49-F238E27FC236}">
                <a16:creationId xmlns:a16="http://schemas.microsoft.com/office/drawing/2014/main" id="{25C91B5E-89E1-29EE-A224-0DED7882A2E3}"/>
              </a:ext>
            </a:extLst>
          </p:cNvPr>
          <p:cNvPicPr>
            <a:picLocks noGrp="1" noChangeAspect="1"/>
          </p:cNvPicPr>
          <p:nvPr>
            <p:ph idx="1"/>
          </p:nvPr>
        </p:nvPicPr>
        <p:blipFill>
          <a:blip r:embed="rId2"/>
          <a:stretch>
            <a:fillRect/>
          </a:stretch>
        </p:blipFill>
        <p:spPr>
          <a:xfrm>
            <a:off x="558646" y="2181691"/>
            <a:ext cx="7673053" cy="4678426"/>
          </a:xfrm>
          <a:prstGeom prst="rect">
            <a:avLst/>
          </a:prstGeom>
        </p:spPr>
      </p:pic>
    </p:spTree>
    <p:extLst>
      <p:ext uri="{BB962C8B-B14F-4D97-AF65-F5344CB8AC3E}">
        <p14:creationId xmlns:p14="http://schemas.microsoft.com/office/powerpoint/2010/main" val="836835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BD4EA-D4FB-F4E6-EF1C-A4FFA0F2E7E1}"/>
              </a:ext>
            </a:extLst>
          </p:cNvPr>
          <p:cNvSpPr>
            <a:spLocks noGrp="1"/>
          </p:cNvSpPr>
          <p:nvPr>
            <p:ph type="title"/>
          </p:nvPr>
        </p:nvSpPr>
        <p:spPr/>
        <p:txBody>
          <a:bodyPr>
            <a:noAutofit/>
          </a:bodyPr>
          <a:lstStyle/>
          <a:p>
            <a:r>
              <a:rPr lang="en-US" sz="3000">
                <a:ea typeface="+mj-lt"/>
                <a:cs typeface="+mj-lt"/>
              </a:rPr>
              <a:t>How open are you to working with your faculty to redesign your courses/assignments to more intentionally develop emerging AI-era competencies?</a:t>
            </a:r>
            <a:endParaRPr lang="en-US" sz="3000"/>
          </a:p>
        </p:txBody>
      </p:sp>
      <p:sp>
        <p:nvSpPr>
          <p:cNvPr id="4" name="Date Placeholder 3">
            <a:extLst>
              <a:ext uri="{FF2B5EF4-FFF2-40B4-BE49-F238E27FC236}">
                <a16:creationId xmlns:a16="http://schemas.microsoft.com/office/drawing/2014/main" id="{B9A3B14F-523A-3532-DAD0-E040888C77DA}"/>
              </a:ext>
            </a:extLst>
          </p:cNvPr>
          <p:cNvSpPr>
            <a:spLocks noGrp="1"/>
          </p:cNvSpPr>
          <p:nvPr>
            <p:ph type="dt" sz="half" idx="10"/>
          </p:nvPr>
        </p:nvSpPr>
        <p:spPr/>
        <p:txBody>
          <a:bodyPr/>
          <a:lstStyle/>
          <a:p>
            <a:fld id="{CC0ADE50-456D-4D49-AB3E-B6678EF3A070}" type="datetime1">
              <a:t>7/2/2026</a:t>
            </a:fld>
            <a:endParaRPr lang="en-US"/>
          </a:p>
        </p:txBody>
      </p:sp>
      <p:sp>
        <p:nvSpPr>
          <p:cNvPr id="6" name="Slide Number Placeholder 5">
            <a:extLst>
              <a:ext uri="{FF2B5EF4-FFF2-40B4-BE49-F238E27FC236}">
                <a16:creationId xmlns:a16="http://schemas.microsoft.com/office/drawing/2014/main" id="{487904F4-86A9-61E3-2F7F-616C26A5AF32}"/>
              </a:ext>
            </a:extLst>
          </p:cNvPr>
          <p:cNvSpPr>
            <a:spLocks noGrp="1"/>
          </p:cNvSpPr>
          <p:nvPr>
            <p:ph type="sldNum" sz="quarter" idx="12"/>
          </p:nvPr>
        </p:nvSpPr>
        <p:spPr/>
        <p:txBody>
          <a:bodyPr/>
          <a:lstStyle/>
          <a:p>
            <a:fld id="{A65A5C87-DF58-40C8-B092-1DE63DB4547E}" type="slidenum">
              <a:rPr lang="en-US" dirty="0"/>
              <a:t>16</a:t>
            </a:fld>
            <a:endParaRPr lang="en-US"/>
          </a:p>
        </p:txBody>
      </p:sp>
      <p:graphicFrame>
        <p:nvGraphicFramePr>
          <p:cNvPr id="11" name="Table 10">
            <a:extLst>
              <a:ext uri="{FF2B5EF4-FFF2-40B4-BE49-F238E27FC236}">
                <a16:creationId xmlns:a16="http://schemas.microsoft.com/office/drawing/2014/main" id="{8A1F1077-DB5F-8B8B-14DC-51DF50040A81}"/>
              </a:ext>
            </a:extLst>
          </p:cNvPr>
          <p:cNvGraphicFramePr>
            <a:graphicFrameLocks noGrp="1"/>
          </p:cNvGraphicFramePr>
          <p:nvPr>
            <p:extLst>
              <p:ext uri="{D42A27DB-BD31-4B8C-83A1-F6EECF244321}">
                <p14:modId xmlns:p14="http://schemas.microsoft.com/office/powerpoint/2010/main" val="1359013007"/>
              </p:ext>
            </p:extLst>
          </p:nvPr>
        </p:nvGraphicFramePr>
        <p:xfrm>
          <a:off x="7872371" y="3145691"/>
          <a:ext cx="3420898" cy="2257630"/>
        </p:xfrm>
        <a:graphic>
          <a:graphicData uri="http://schemas.openxmlformats.org/drawingml/2006/table">
            <a:tbl>
              <a:tblPr bandRow="1">
                <a:tableStyleId>{5C22544A-7EE6-4342-B048-85BDC9FD1C3A}</a:tableStyleId>
              </a:tblPr>
              <a:tblGrid>
                <a:gridCol w="2127249">
                  <a:extLst>
                    <a:ext uri="{9D8B030D-6E8A-4147-A177-3AD203B41FA5}">
                      <a16:colId xmlns:a16="http://schemas.microsoft.com/office/drawing/2014/main" val="2077497742"/>
                    </a:ext>
                  </a:extLst>
                </a:gridCol>
                <a:gridCol w="1293649">
                  <a:extLst>
                    <a:ext uri="{9D8B030D-6E8A-4147-A177-3AD203B41FA5}">
                      <a16:colId xmlns:a16="http://schemas.microsoft.com/office/drawing/2014/main" val="2553162287"/>
                    </a:ext>
                  </a:extLst>
                </a:gridCol>
              </a:tblGrid>
              <a:tr h="451526">
                <a:tc>
                  <a:txBody>
                    <a:bodyPr/>
                    <a:lstStyle/>
                    <a:p>
                      <a:pPr>
                        <a:buNone/>
                      </a:pPr>
                      <a:r>
                        <a:rPr lang="en-US" sz="1400">
                          <a:effectLst/>
                        </a:rPr>
                        <a:t>Very Open</a:t>
                      </a:r>
                    </a:p>
                  </a:txBody>
                  <a:tcPr marL="0" marR="0" marT="0" marB="0" anchor="ctr"/>
                </a:tc>
                <a:tc>
                  <a:txBody>
                    <a:bodyPr/>
                    <a:lstStyle/>
                    <a:p>
                      <a:pPr algn="ctr">
                        <a:buNone/>
                      </a:pPr>
                      <a:r>
                        <a:rPr lang="en-US" sz="1400">
                          <a:effectLst/>
                        </a:rPr>
                        <a:t>67%</a:t>
                      </a:r>
                    </a:p>
                  </a:txBody>
                  <a:tcPr marL="0" marR="0" marT="0" marB="0" anchor="ctr"/>
                </a:tc>
                <a:extLst>
                  <a:ext uri="{0D108BD9-81ED-4DB2-BD59-A6C34878D82A}">
                    <a16:rowId xmlns:a16="http://schemas.microsoft.com/office/drawing/2014/main" val="4030170473"/>
                  </a:ext>
                </a:extLst>
              </a:tr>
              <a:tr h="451526">
                <a:tc>
                  <a:txBody>
                    <a:bodyPr/>
                    <a:lstStyle/>
                    <a:p>
                      <a:pPr>
                        <a:buNone/>
                      </a:pPr>
                      <a:r>
                        <a:rPr lang="en-US" sz="1400">
                          <a:effectLst/>
                        </a:rPr>
                        <a:t>Somewhat Open</a:t>
                      </a:r>
                    </a:p>
                  </a:txBody>
                  <a:tcPr marL="0" marR="0" marT="0" marB="0" anchor="ctr"/>
                </a:tc>
                <a:tc>
                  <a:txBody>
                    <a:bodyPr/>
                    <a:lstStyle/>
                    <a:p>
                      <a:pPr algn="ctr">
                        <a:buNone/>
                      </a:pPr>
                      <a:r>
                        <a:rPr lang="en-US" sz="1400">
                          <a:effectLst/>
                        </a:rPr>
                        <a:t>22%</a:t>
                      </a:r>
                    </a:p>
                  </a:txBody>
                  <a:tcPr marL="0" marR="0" marT="0" marB="0" anchor="ctr"/>
                </a:tc>
                <a:extLst>
                  <a:ext uri="{0D108BD9-81ED-4DB2-BD59-A6C34878D82A}">
                    <a16:rowId xmlns:a16="http://schemas.microsoft.com/office/drawing/2014/main" val="2216749642"/>
                  </a:ext>
                </a:extLst>
              </a:tr>
              <a:tr h="451526">
                <a:tc>
                  <a:txBody>
                    <a:bodyPr/>
                    <a:lstStyle/>
                    <a:p>
                      <a:pPr>
                        <a:buNone/>
                      </a:pPr>
                      <a:r>
                        <a:rPr lang="en-US" sz="1400">
                          <a:effectLst/>
                        </a:rPr>
                        <a:t>Neutral</a:t>
                      </a:r>
                    </a:p>
                  </a:txBody>
                  <a:tcPr marL="0" marR="0" marT="0" marB="0" anchor="ctr"/>
                </a:tc>
                <a:tc>
                  <a:txBody>
                    <a:bodyPr/>
                    <a:lstStyle/>
                    <a:p>
                      <a:pPr algn="ctr">
                        <a:buNone/>
                      </a:pPr>
                      <a:r>
                        <a:rPr lang="en-US" sz="1400">
                          <a:effectLst/>
                        </a:rPr>
                        <a:t>6%</a:t>
                      </a:r>
                    </a:p>
                  </a:txBody>
                  <a:tcPr marL="0" marR="0" marT="0" marB="0" anchor="ctr"/>
                </a:tc>
                <a:extLst>
                  <a:ext uri="{0D108BD9-81ED-4DB2-BD59-A6C34878D82A}">
                    <a16:rowId xmlns:a16="http://schemas.microsoft.com/office/drawing/2014/main" val="1920501267"/>
                  </a:ext>
                </a:extLst>
              </a:tr>
              <a:tr h="451526">
                <a:tc>
                  <a:txBody>
                    <a:bodyPr/>
                    <a:lstStyle/>
                    <a:p>
                      <a:pPr>
                        <a:buNone/>
                      </a:pPr>
                      <a:r>
                        <a:rPr lang="en-US" sz="1400">
                          <a:effectLst/>
                        </a:rPr>
                        <a:t>Somewhat Opposed</a:t>
                      </a:r>
                    </a:p>
                  </a:txBody>
                  <a:tcPr marL="0" marR="0" marT="0" marB="0" anchor="ctr"/>
                </a:tc>
                <a:tc>
                  <a:txBody>
                    <a:bodyPr/>
                    <a:lstStyle/>
                    <a:p>
                      <a:pPr algn="ctr">
                        <a:buNone/>
                      </a:pPr>
                      <a:r>
                        <a:rPr lang="en-US" sz="1400">
                          <a:effectLst/>
                        </a:rPr>
                        <a:t>4%</a:t>
                      </a:r>
                    </a:p>
                  </a:txBody>
                  <a:tcPr marL="0" marR="0" marT="0" marB="0" anchor="ctr"/>
                </a:tc>
                <a:extLst>
                  <a:ext uri="{0D108BD9-81ED-4DB2-BD59-A6C34878D82A}">
                    <a16:rowId xmlns:a16="http://schemas.microsoft.com/office/drawing/2014/main" val="3184285977"/>
                  </a:ext>
                </a:extLst>
              </a:tr>
              <a:tr h="451526">
                <a:tc>
                  <a:txBody>
                    <a:bodyPr/>
                    <a:lstStyle/>
                    <a:p>
                      <a:pPr>
                        <a:buNone/>
                      </a:pPr>
                      <a:r>
                        <a:rPr lang="en-US" sz="1400">
                          <a:effectLst/>
                        </a:rPr>
                        <a:t>Very Opposed</a:t>
                      </a:r>
                    </a:p>
                  </a:txBody>
                  <a:tcPr marL="0" marR="0" marT="0" marB="0" anchor="ctr"/>
                </a:tc>
                <a:tc>
                  <a:txBody>
                    <a:bodyPr/>
                    <a:lstStyle/>
                    <a:p>
                      <a:pPr algn="ctr">
                        <a:buNone/>
                      </a:pPr>
                      <a:r>
                        <a:rPr lang="en-US" sz="1400">
                          <a:effectLst/>
                        </a:rPr>
                        <a:t>2%</a:t>
                      </a:r>
                    </a:p>
                  </a:txBody>
                  <a:tcPr marL="0" marR="0" marT="0" marB="0" anchor="ctr"/>
                </a:tc>
                <a:extLst>
                  <a:ext uri="{0D108BD9-81ED-4DB2-BD59-A6C34878D82A}">
                    <a16:rowId xmlns:a16="http://schemas.microsoft.com/office/drawing/2014/main" val="3769210634"/>
                  </a:ext>
                </a:extLst>
              </a:tr>
            </a:tbl>
          </a:graphicData>
        </a:graphic>
      </p:graphicFrame>
      <p:pic>
        <p:nvPicPr>
          <p:cNvPr id="8" name="Content Placeholder 7">
            <a:extLst>
              <a:ext uri="{FF2B5EF4-FFF2-40B4-BE49-F238E27FC236}">
                <a16:creationId xmlns:a16="http://schemas.microsoft.com/office/drawing/2014/main" id="{69837F50-FF03-E09B-9092-BA652849B714}"/>
              </a:ext>
            </a:extLst>
          </p:cNvPr>
          <p:cNvPicPr>
            <a:picLocks noGrp="1" noChangeAspect="1"/>
          </p:cNvPicPr>
          <p:nvPr>
            <p:ph idx="1"/>
          </p:nvPr>
        </p:nvPicPr>
        <p:blipFill>
          <a:blip r:embed="rId2"/>
          <a:stretch>
            <a:fillRect/>
          </a:stretch>
        </p:blipFill>
        <p:spPr>
          <a:xfrm>
            <a:off x="1112416" y="2425107"/>
            <a:ext cx="5919931" cy="3694176"/>
          </a:xfrm>
          <a:prstGeom prst="rect">
            <a:avLst/>
          </a:prstGeom>
        </p:spPr>
      </p:pic>
    </p:spTree>
    <p:extLst>
      <p:ext uri="{BB962C8B-B14F-4D97-AF65-F5344CB8AC3E}">
        <p14:creationId xmlns:p14="http://schemas.microsoft.com/office/powerpoint/2010/main" val="520419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E9522-0B36-2DBB-891B-DB34FD25A89F}"/>
              </a:ext>
            </a:extLst>
          </p:cNvPr>
          <p:cNvSpPr>
            <a:spLocks noGrp="1"/>
          </p:cNvSpPr>
          <p:nvPr>
            <p:ph type="title"/>
          </p:nvPr>
        </p:nvSpPr>
        <p:spPr/>
        <p:txBody>
          <a:bodyPr>
            <a:noAutofit/>
          </a:bodyPr>
          <a:lstStyle/>
          <a:p>
            <a:r>
              <a:rPr lang="en-US" sz="3000">
                <a:ea typeface="+mj-lt"/>
                <a:cs typeface="+mj-lt"/>
              </a:rPr>
              <a:t>Is there anything else you would like to share about AI, general education, or your experience as an academic leader navigating these changes? </a:t>
            </a:r>
            <a:endParaRPr lang="en-US" sz="3000"/>
          </a:p>
        </p:txBody>
      </p:sp>
      <p:sp>
        <p:nvSpPr>
          <p:cNvPr id="3" name="Content Placeholder 2">
            <a:extLst>
              <a:ext uri="{FF2B5EF4-FFF2-40B4-BE49-F238E27FC236}">
                <a16:creationId xmlns:a16="http://schemas.microsoft.com/office/drawing/2014/main" id="{1733CFC3-34F3-8B63-7B45-DD0CD48AD590}"/>
              </a:ext>
            </a:extLst>
          </p:cNvPr>
          <p:cNvSpPr>
            <a:spLocks noGrp="1"/>
          </p:cNvSpPr>
          <p:nvPr>
            <p:ph idx="1"/>
          </p:nvPr>
        </p:nvSpPr>
        <p:spPr/>
        <p:txBody>
          <a:bodyPr vert="horz" lIns="91440" tIns="45720" rIns="91440" bIns="45720" rtlCol="0" anchor="t">
            <a:normAutofit/>
          </a:bodyPr>
          <a:lstStyle/>
          <a:p>
            <a:r>
              <a:rPr lang="en-US" sz="1800">
                <a:ea typeface="+mn-lt"/>
                <a:cs typeface="+mn-lt"/>
              </a:rPr>
              <a:t>Faculty and student attitudes toward AI are </a:t>
            </a:r>
            <a:r>
              <a:rPr lang="en-US" sz="1800" b="1">
                <a:ea typeface="+mn-lt"/>
                <a:cs typeface="+mn-lt"/>
              </a:rPr>
              <a:t>deeply divided</a:t>
            </a:r>
            <a:r>
              <a:rPr lang="en-US" sz="1800">
                <a:ea typeface="+mn-lt"/>
                <a:cs typeface="+mn-lt"/>
              </a:rPr>
              <a:t>, with environmental and ethical concerns driving significant resistance. </a:t>
            </a:r>
          </a:p>
          <a:p>
            <a:r>
              <a:rPr lang="en-US" sz="1800">
                <a:ea typeface="+mn-lt"/>
                <a:cs typeface="+mn-lt"/>
              </a:rPr>
              <a:t>A </a:t>
            </a:r>
            <a:r>
              <a:rPr lang="en-US" sz="1800" b="1">
                <a:ea typeface="+mn-lt"/>
                <a:cs typeface="+mn-lt"/>
              </a:rPr>
              <a:t>recurring tension</a:t>
            </a:r>
            <a:r>
              <a:rPr lang="en-US" sz="1800">
                <a:ea typeface="+mn-lt"/>
                <a:cs typeface="+mn-lt"/>
              </a:rPr>
              <a:t> exists between analog skill-building and AI integration, with many leaders advocating for sequencing AI after foundational mastery. </a:t>
            </a:r>
          </a:p>
          <a:p>
            <a:r>
              <a:rPr lang="en-US" sz="1800">
                <a:ea typeface="+mn-lt"/>
                <a:cs typeface="+mn-lt"/>
              </a:rPr>
              <a:t>Institutional urgency around AI readiness is growing, but support structures </a:t>
            </a:r>
            <a:r>
              <a:rPr lang="en-US" sz="1800" b="1">
                <a:ea typeface="+mn-lt"/>
                <a:cs typeface="+mn-lt"/>
              </a:rPr>
              <a:t>lag behind</a:t>
            </a:r>
            <a:r>
              <a:rPr lang="en-US" sz="1800">
                <a:ea typeface="+mn-lt"/>
                <a:cs typeface="+mn-lt"/>
              </a:rPr>
              <a:t>. </a:t>
            </a:r>
          </a:p>
        </p:txBody>
      </p:sp>
      <p:sp>
        <p:nvSpPr>
          <p:cNvPr id="4" name="Date Placeholder 3">
            <a:extLst>
              <a:ext uri="{FF2B5EF4-FFF2-40B4-BE49-F238E27FC236}">
                <a16:creationId xmlns:a16="http://schemas.microsoft.com/office/drawing/2014/main" id="{05C745B4-05B0-8063-2A27-F17041C7CCBE}"/>
              </a:ext>
            </a:extLst>
          </p:cNvPr>
          <p:cNvSpPr>
            <a:spLocks noGrp="1"/>
          </p:cNvSpPr>
          <p:nvPr>
            <p:ph type="dt" sz="half" idx="10"/>
          </p:nvPr>
        </p:nvSpPr>
        <p:spPr/>
        <p:txBody>
          <a:bodyPr/>
          <a:lstStyle/>
          <a:p>
            <a:fld id="{025FBBEC-DD35-4B15-8888-BAF7015C8D62}" type="datetime1">
              <a:t>7/2/2026</a:t>
            </a:fld>
            <a:endParaRPr lang="en-US"/>
          </a:p>
        </p:txBody>
      </p:sp>
      <p:sp>
        <p:nvSpPr>
          <p:cNvPr id="6" name="Slide Number Placeholder 5">
            <a:extLst>
              <a:ext uri="{FF2B5EF4-FFF2-40B4-BE49-F238E27FC236}">
                <a16:creationId xmlns:a16="http://schemas.microsoft.com/office/drawing/2014/main" id="{6CAE3111-098E-4F63-6714-F90B5411C729}"/>
              </a:ext>
            </a:extLst>
          </p:cNvPr>
          <p:cNvSpPr>
            <a:spLocks noGrp="1"/>
          </p:cNvSpPr>
          <p:nvPr>
            <p:ph type="sldNum" sz="quarter" idx="12"/>
          </p:nvPr>
        </p:nvSpPr>
        <p:spPr/>
        <p:txBody>
          <a:bodyPr/>
          <a:lstStyle/>
          <a:p>
            <a:fld id="{A65A5C87-DF58-40C8-B092-1DE63DB4547E}" type="slidenum">
              <a:rPr lang="en-US" dirty="0"/>
              <a:t>17</a:t>
            </a:fld>
            <a:endParaRPr lang="en-US"/>
          </a:p>
        </p:txBody>
      </p:sp>
      <p:sp>
        <p:nvSpPr>
          <p:cNvPr id="7" name="TextBox 6">
            <a:extLst>
              <a:ext uri="{FF2B5EF4-FFF2-40B4-BE49-F238E27FC236}">
                <a16:creationId xmlns:a16="http://schemas.microsoft.com/office/drawing/2014/main" id="{A23C91EF-7113-DBD7-8DA5-E360C07E1EA8}"/>
              </a:ext>
            </a:extLst>
          </p:cNvPr>
          <p:cNvSpPr txBox="1"/>
          <p:nvPr/>
        </p:nvSpPr>
        <p:spPr>
          <a:xfrm>
            <a:off x="4718538" y="6223000"/>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2831626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72F7C-FBAA-69BA-E1D2-C8AA86FD6FB9}"/>
              </a:ext>
            </a:extLst>
          </p:cNvPr>
          <p:cNvSpPr>
            <a:spLocks noGrp="1"/>
          </p:cNvSpPr>
          <p:nvPr>
            <p:ph type="title"/>
          </p:nvPr>
        </p:nvSpPr>
        <p:spPr/>
        <p:txBody>
          <a:bodyPr>
            <a:normAutofit/>
          </a:bodyPr>
          <a:lstStyle/>
          <a:p>
            <a:pPr>
              <a:lnSpc>
                <a:spcPct val="110000"/>
              </a:lnSpc>
              <a:spcBef>
                <a:spcPts val="1000"/>
              </a:spcBef>
            </a:pPr>
            <a:r>
              <a:rPr lang="en-US"/>
              <a:t>Alumni Survey Results</a:t>
            </a:r>
          </a:p>
          <a:p>
            <a:pPr>
              <a:lnSpc>
                <a:spcPct val="110000"/>
              </a:lnSpc>
              <a:spcBef>
                <a:spcPts val="1000"/>
              </a:spcBef>
            </a:pPr>
            <a:br>
              <a:rPr lang="en-US" sz="2400"/>
            </a:br>
            <a:r>
              <a:rPr lang="en-US" sz="2400"/>
              <a:t>Students who completed their undergraduate or undergraduate and graduate degrees at SCAD between 2018 and 2024.</a:t>
            </a:r>
            <a:br>
              <a:rPr lang="en-US" sz="2400"/>
            </a:br>
            <a:r>
              <a:rPr lang="en-US" sz="1800"/>
              <a:t>May 27-June 8, 2026</a:t>
            </a:r>
          </a:p>
        </p:txBody>
      </p:sp>
      <p:sp>
        <p:nvSpPr>
          <p:cNvPr id="3" name="Date Placeholder 2">
            <a:extLst>
              <a:ext uri="{FF2B5EF4-FFF2-40B4-BE49-F238E27FC236}">
                <a16:creationId xmlns:a16="http://schemas.microsoft.com/office/drawing/2014/main" id="{313F9412-46E2-29FB-672E-4C848F062413}"/>
              </a:ext>
            </a:extLst>
          </p:cNvPr>
          <p:cNvSpPr>
            <a:spLocks noGrp="1"/>
          </p:cNvSpPr>
          <p:nvPr>
            <p:ph type="dt" sz="half" idx="10"/>
          </p:nvPr>
        </p:nvSpPr>
        <p:spPr/>
        <p:txBody>
          <a:bodyPr/>
          <a:lstStyle/>
          <a:p>
            <a:fld id="{2D32710E-BDF0-43F9-9468-889CB36B90CB}" type="datetime1">
              <a:t>7/2/2026</a:t>
            </a:fld>
            <a:endParaRPr lang="en-US"/>
          </a:p>
        </p:txBody>
      </p:sp>
      <p:sp>
        <p:nvSpPr>
          <p:cNvPr id="5" name="Slide Number Placeholder 4">
            <a:extLst>
              <a:ext uri="{FF2B5EF4-FFF2-40B4-BE49-F238E27FC236}">
                <a16:creationId xmlns:a16="http://schemas.microsoft.com/office/drawing/2014/main" id="{A52ADBA9-0C7E-A311-D5DF-1E45A2014AC9}"/>
              </a:ext>
            </a:extLst>
          </p:cNvPr>
          <p:cNvSpPr>
            <a:spLocks noGrp="1"/>
          </p:cNvSpPr>
          <p:nvPr>
            <p:ph type="sldNum" sz="quarter" idx="12"/>
          </p:nvPr>
        </p:nvSpPr>
        <p:spPr/>
        <p:txBody>
          <a:bodyPr/>
          <a:lstStyle/>
          <a:p>
            <a:fld id="{A65A5C87-DF58-40C8-B092-1DE63DB4547E}" type="slidenum">
              <a:rPr lang="en-US" dirty="0"/>
              <a:t>18</a:t>
            </a:fld>
            <a:endParaRPr lang="en-US"/>
          </a:p>
        </p:txBody>
      </p:sp>
    </p:spTree>
    <p:extLst>
      <p:ext uri="{BB962C8B-B14F-4D97-AF65-F5344CB8AC3E}">
        <p14:creationId xmlns:p14="http://schemas.microsoft.com/office/powerpoint/2010/main" val="3267258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DCD36-C231-4E39-C9E4-2A0BA6C03F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5433AE-7B2F-0AB5-FA3F-60D348784E02}"/>
              </a:ext>
            </a:extLst>
          </p:cNvPr>
          <p:cNvSpPr>
            <a:spLocks noGrp="1"/>
          </p:cNvSpPr>
          <p:nvPr>
            <p:ph type="title"/>
          </p:nvPr>
        </p:nvSpPr>
        <p:spPr/>
        <p:txBody>
          <a:bodyPr>
            <a:normAutofit fontScale="90000"/>
          </a:bodyPr>
          <a:lstStyle/>
          <a:p>
            <a:r>
              <a:rPr lang="en-US">
                <a:ea typeface="+mj-lt"/>
                <a:cs typeface="+mj-lt"/>
              </a:rPr>
              <a:t>How familiar are you with SCAD's general education learning outcomes?</a:t>
            </a:r>
            <a:endParaRPr lang="en-US"/>
          </a:p>
        </p:txBody>
      </p:sp>
      <p:sp>
        <p:nvSpPr>
          <p:cNvPr id="4" name="Date Placeholder 3">
            <a:extLst>
              <a:ext uri="{FF2B5EF4-FFF2-40B4-BE49-F238E27FC236}">
                <a16:creationId xmlns:a16="http://schemas.microsoft.com/office/drawing/2014/main" id="{B8AE5E6E-BFFB-D5C6-C5A7-CF9D6DF77EF9}"/>
              </a:ext>
            </a:extLst>
          </p:cNvPr>
          <p:cNvSpPr>
            <a:spLocks noGrp="1"/>
          </p:cNvSpPr>
          <p:nvPr>
            <p:ph type="dt" sz="half" idx="10"/>
          </p:nvPr>
        </p:nvSpPr>
        <p:spPr/>
        <p:txBody>
          <a:bodyPr/>
          <a:lstStyle/>
          <a:p>
            <a:fld id="{B369F250-BA59-4739-AFC6-3159D882D90D}" type="datetime1">
              <a:t>7/2/2026</a:t>
            </a:fld>
            <a:endParaRPr lang="en-US"/>
          </a:p>
        </p:txBody>
      </p:sp>
      <p:sp>
        <p:nvSpPr>
          <p:cNvPr id="6" name="Slide Number Placeholder 5">
            <a:extLst>
              <a:ext uri="{FF2B5EF4-FFF2-40B4-BE49-F238E27FC236}">
                <a16:creationId xmlns:a16="http://schemas.microsoft.com/office/drawing/2014/main" id="{358ADE6A-66C7-8CAF-690C-44A97222E1EB}"/>
              </a:ext>
            </a:extLst>
          </p:cNvPr>
          <p:cNvSpPr>
            <a:spLocks noGrp="1"/>
          </p:cNvSpPr>
          <p:nvPr>
            <p:ph type="sldNum" sz="quarter" idx="12"/>
          </p:nvPr>
        </p:nvSpPr>
        <p:spPr/>
        <p:txBody>
          <a:bodyPr/>
          <a:lstStyle/>
          <a:p>
            <a:fld id="{A65A5C87-DF58-40C8-B092-1DE63DB4547E}" type="slidenum">
              <a:rPr lang="en-US" dirty="0"/>
              <a:t>19</a:t>
            </a:fld>
            <a:endParaRPr lang="en-US"/>
          </a:p>
        </p:txBody>
      </p:sp>
      <p:graphicFrame>
        <p:nvGraphicFramePr>
          <p:cNvPr id="10" name="Table 9">
            <a:extLst>
              <a:ext uri="{FF2B5EF4-FFF2-40B4-BE49-F238E27FC236}">
                <a16:creationId xmlns:a16="http://schemas.microsoft.com/office/drawing/2014/main" id="{BEF13AF9-DD4D-20D8-BDBD-1474AC7A8380}"/>
              </a:ext>
            </a:extLst>
          </p:cNvPr>
          <p:cNvGraphicFramePr>
            <a:graphicFrameLocks noGrp="1"/>
          </p:cNvGraphicFramePr>
          <p:nvPr>
            <p:extLst>
              <p:ext uri="{D42A27DB-BD31-4B8C-83A1-F6EECF244321}">
                <p14:modId xmlns:p14="http://schemas.microsoft.com/office/powerpoint/2010/main" val="3062911446"/>
              </p:ext>
            </p:extLst>
          </p:nvPr>
        </p:nvGraphicFramePr>
        <p:xfrm>
          <a:off x="7531344" y="3329475"/>
          <a:ext cx="3752850" cy="1762125"/>
        </p:xfrm>
        <a:graphic>
          <a:graphicData uri="http://schemas.openxmlformats.org/drawingml/2006/table">
            <a:tbl>
              <a:tblPr bandRow="1">
                <a:tableStyleId>{5C22544A-7EE6-4342-B048-85BDC9FD1C3A}</a:tableStyleId>
              </a:tblPr>
              <a:tblGrid>
                <a:gridCol w="2209800">
                  <a:extLst>
                    <a:ext uri="{9D8B030D-6E8A-4147-A177-3AD203B41FA5}">
                      <a16:colId xmlns:a16="http://schemas.microsoft.com/office/drawing/2014/main" val="1615569402"/>
                    </a:ext>
                  </a:extLst>
                </a:gridCol>
                <a:gridCol w="1543050">
                  <a:extLst>
                    <a:ext uri="{9D8B030D-6E8A-4147-A177-3AD203B41FA5}">
                      <a16:colId xmlns:a16="http://schemas.microsoft.com/office/drawing/2014/main" val="1255563056"/>
                    </a:ext>
                  </a:extLst>
                </a:gridCol>
              </a:tblGrid>
              <a:tr h="352425">
                <a:tc>
                  <a:txBody>
                    <a:bodyPr/>
                    <a:lstStyle/>
                    <a:p>
                      <a:pPr marL="0" indent="0" algn="l" fontAlgn="base">
                        <a:lnSpc>
                          <a:spcPts val="1650"/>
                        </a:lnSpc>
                        <a:buNone/>
                      </a:pPr>
                      <a:r>
                        <a:rPr lang="en-US" sz="1400" b="0" i="0">
                          <a:solidFill>
                            <a:srgbClr val="000000"/>
                          </a:solidFill>
                          <a:effectLst/>
                          <a:latin typeface="Avenir Next LT Pro" panose="020B0504020202020204" pitchFamily="34" charset="0"/>
                        </a:rPr>
                        <a:t>Extremely Familiar</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BE1CB"/>
                    </a:solidFill>
                  </a:tcPr>
                </a:tc>
                <a:tc>
                  <a:txBody>
                    <a:bodyPr/>
                    <a:lstStyle/>
                    <a:p>
                      <a:pPr marL="0" indent="0" algn="ctr" fontAlgn="base">
                        <a:lnSpc>
                          <a:spcPts val="1650"/>
                        </a:lnSpc>
                        <a:buNone/>
                      </a:pPr>
                      <a:r>
                        <a:rPr lang="en-US" sz="1400" b="0" i="0">
                          <a:solidFill>
                            <a:srgbClr val="000000"/>
                          </a:solidFill>
                          <a:effectLst/>
                          <a:latin typeface="Avenir Next LT Pro" panose="020B0504020202020204" pitchFamily="34" charset="0"/>
                        </a:rPr>
                        <a:t>16%</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BE1CB"/>
                    </a:solidFill>
                  </a:tcPr>
                </a:tc>
                <a:extLst>
                  <a:ext uri="{0D108BD9-81ED-4DB2-BD59-A6C34878D82A}">
                    <a16:rowId xmlns:a16="http://schemas.microsoft.com/office/drawing/2014/main" val="2898287774"/>
                  </a:ext>
                </a:extLst>
              </a:tr>
              <a:tr h="352425">
                <a:tc>
                  <a:txBody>
                    <a:bodyPr/>
                    <a:lstStyle/>
                    <a:p>
                      <a:pPr marL="0" indent="0" algn="l" fontAlgn="base">
                        <a:lnSpc>
                          <a:spcPts val="1650"/>
                        </a:lnSpc>
                        <a:buNone/>
                      </a:pPr>
                      <a:r>
                        <a:rPr lang="en-US" sz="1400" b="0" i="0">
                          <a:solidFill>
                            <a:srgbClr val="000000"/>
                          </a:solidFill>
                          <a:effectLst/>
                          <a:latin typeface="Avenir Next LT Pro" panose="020B0504020202020204" pitchFamily="34" charset="0"/>
                        </a:rPr>
                        <a:t>Very Familiar</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DF1E7"/>
                    </a:solidFill>
                  </a:tcPr>
                </a:tc>
                <a:tc>
                  <a:txBody>
                    <a:bodyPr/>
                    <a:lstStyle/>
                    <a:p>
                      <a:pPr marL="0" indent="0" algn="ctr" fontAlgn="base">
                        <a:lnSpc>
                          <a:spcPts val="1650"/>
                        </a:lnSpc>
                        <a:buNone/>
                      </a:pPr>
                      <a:r>
                        <a:rPr lang="en-US" sz="1400" b="0" i="0">
                          <a:solidFill>
                            <a:srgbClr val="000000"/>
                          </a:solidFill>
                          <a:effectLst/>
                          <a:latin typeface="Avenir Next LT Pro" panose="020B0504020202020204" pitchFamily="34" charset="0"/>
                        </a:rPr>
                        <a:t>23%</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DF1E7"/>
                    </a:solidFill>
                  </a:tcPr>
                </a:tc>
                <a:extLst>
                  <a:ext uri="{0D108BD9-81ED-4DB2-BD59-A6C34878D82A}">
                    <a16:rowId xmlns:a16="http://schemas.microsoft.com/office/drawing/2014/main" val="4080942291"/>
                  </a:ext>
                </a:extLst>
              </a:tr>
              <a:tr h="352425">
                <a:tc>
                  <a:txBody>
                    <a:bodyPr/>
                    <a:lstStyle/>
                    <a:p>
                      <a:pPr marL="0" indent="0" algn="l" fontAlgn="base">
                        <a:lnSpc>
                          <a:spcPts val="1650"/>
                        </a:lnSpc>
                        <a:buNone/>
                      </a:pPr>
                      <a:r>
                        <a:rPr lang="en-US" sz="1400" b="0" i="0">
                          <a:solidFill>
                            <a:srgbClr val="000000"/>
                          </a:solidFill>
                          <a:effectLst/>
                          <a:latin typeface="Avenir Next LT Pro" panose="020B0504020202020204" pitchFamily="34" charset="0"/>
                        </a:rPr>
                        <a:t>Moderately Familiar</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BE1CB"/>
                    </a:solidFill>
                  </a:tcPr>
                </a:tc>
                <a:tc>
                  <a:txBody>
                    <a:bodyPr/>
                    <a:lstStyle/>
                    <a:p>
                      <a:pPr marL="0" indent="0" algn="ctr" fontAlgn="base">
                        <a:lnSpc>
                          <a:spcPts val="1650"/>
                        </a:lnSpc>
                        <a:buNone/>
                      </a:pPr>
                      <a:r>
                        <a:rPr lang="en-US" sz="1400" b="0" i="0">
                          <a:solidFill>
                            <a:srgbClr val="000000"/>
                          </a:solidFill>
                          <a:effectLst/>
                          <a:latin typeface="Avenir Next LT Pro" panose="020B0504020202020204" pitchFamily="34" charset="0"/>
                        </a:rPr>
                        <a:t>34%</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BE1CB"/>
                    </a:solidFill>
                  </a:tcPr>
                </a:tc>
                <a:extLst>
                  <a:ext uri="{0D108BD9-81ED-4DB2-BD59-A6C34878D82A}">
                    <a16:rowId xmlns:a16="http://schemas.microsoft.com/office/drawing/2014/main" val="2980304846"/>
                  </a:ext>
                </a:extLst>
              </a:tr>
              <a:tr h="352425">
                <a:tc>
                  <a:txBody>
                    <a:bodyPr/>
                    <a:lstStyle/>
                    <a:p>
                      <a:pPr marL="0" indent="0" algn="l" fontAlgn="base">
                        <a:lnSpc>
                          <a:spcPts val="1650"/>
                        </a:lnSpc>
                        <a:buNone/>
                      </a:pPr>
                      <a:r>
                        <a:rPr lang="en-US" sz="1400" b="0" i="0">
                          <a:solidFill>
                            <a:srgbClr val="000000"/>
                          </a:solidFill>
                          <a:effectLst/>
                          <a:latin typeface="Avenir Next LT Pro" panose="020B0504020202020204" pitchFamily="34" charset="0"/>
                        </a:rPr>
                        <a:t>Slightly Familiar</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DF1E7"/>
                    </a:solidFill>
                  </a:tcPr>
                </a:tc>
                <a:tc>
                  <a:txBody>
                    <a:bodyPr/>
                    <a:lstStyle/>
                    <a:p>
                      <a:pPr marL="0" indent="0" algn="ctr" fontAlgn="base">
                        <a:lnSpc>
                          <a:spcPts val="1650"/>
                        </a:lnSpc>
                        <a:buNone/>
                      </a:pPr>
                      <a:r>
                        <a:rPr lang="en-US" sz="1400" b="0" i="0">
                          <a:solidFill>
                            <a:srgbClr val="000000"/>
                          </a:solidFill>
                          <a:effectLst/>
                          <a:latin typeface="Avenir Next LT Pro" panose="020B0504020202020204" pitchFamily="34" charset="0"/>
                        </a:rPr>
                        <a:t>11%</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DF1E7"/>
                    </a:solidFill>
                  </a:tcPr>
                </a:tc>
                <a:extLst>
                  <a:ext uri="{0D108BD9-81ED-4DB2-BD59-A6C34878D82A}">
                    <a16:rowId xmlns:a16="http://schemas.microsoft.com/office/drawing/2014/main" val="3312235932"/>
                  </a:ext>
                </a:extLst>
              </a:tr>
              <a:tr h="352425">
                <a:tc>
                  <a:txBody>
                    <a:bodyPr/>
                    <a:lstStyle/>
                    <a:p>
                      <a:pPr marL="0" indent="0" algn="l" fontAlgn="base">
                        <a:lnSpc>
                          <a:spcPts val="1650"/>
                        </a:lnSpc>
                        <a:buNone/>
                      </a:pPr>
                      <a:r>
                        <a:rPr lang="en-US" sz="1400" b="0" i="0">
                          <a:solidFill>
                            <a:srgbClr val="000000"/>
                          </a:solidFill>
                          <a:effectLst/>
                          <a:latin typeface="Avenir Next LT Pro" panose="020B0504020202020204" pitchFamily="34" charset="0"/>
                        </a:rPr>
                        <a:t>Not at All Familiar</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BE1CB"/>
                    </a:solidFill>
                  </a:tcPr>
                </a:tc>
                <a:tc>
                  <a:txBody>
                    <a:bodyPr/>
                    <a:lstStyle/>
                    <a:p>
                      <a:pPr marL="0" indent="0" algn="ctr" fontAlgn="base">
                        <a:lnSpc>
                          <a:spcPts val="1650"/>
                        </a:lnSpc>
                        <a:buNone/>
                      </a:pPr>
                      <a:r>
                        <a:rPr lang="en-US" sz="1400" b="0" i="0">
                          <a:solidFill>
                            <a:srgbClr val="000000"/>
                          </a:solidFill>
                          <a:effectLst/>
                          <a:latin typeface="Avenir Next LT Pro" panose="020B0504020202020204" pitchFamily="34" charset="0"/>
                        </a:rPr>
                        <a:t>15%</a:t>
                      </a:r>
                      <a:endParaRPr lang="en-US" b="0" i="0">
                        <a:solidFill>
                          <a:srgbClr val="000000"/>
                        </a:solidFill>
                        <a:effectLst/>
                      </a:endParaRPr>
                    </a:p>
                  </a:txBody>
                  <a:tcP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FBE1CB"/>
                    </a:solidFill>
                  </a:tcPr>
                </a:tc>
                <a:extLst>
                  <a:ext uri="{0D108BD9-81ED-4DB2-BD59-A6C34878D82A}">
                    <a16:rowId xmlns:a16="http://schemas.microsoft.com/office/drawing/2014/main" val="3267352886"/>
                  </a:ext>
                </a:extLst>
              </a:tr>
            </a:tbl>
          </a:graphicData>
        </a:graphic>
      </p:graphicFrame>
      <p:sp>
        <p:nvSpPr>
          <p:cNvPr id="11" name="TextBox 14">
            <a:extLst>
              <a:ext uri="{FF2B5EF4-FFF2-40B4-BE49-F238E27FC236}">
                <a16:creationId xmlns:a16="http://schemas.microsoft.com/office/drawing/2014/main" id="{7922BB4F-DFD4-5029-6CB6-2F0504686CF5}"/>
              </a:ext>
            </a:extLst>
          </p:cNvPr>
          <p:cNvSpPr txBox="1"/>
          <p:nvPr/>
        </p:nvSpPr>
        <p:spPr>
          <a:xfrm>
            <a:off x="7780379" y="5356795"/>
            <a:ext cx="3247454"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i="1"/>
              <a:t>Results in line with Academic Leaders.</a:t>
            </a:r>
            <a:endParaRPr lang="en-US"/>
          </a:p>
        </p:txBody>
      </p:sp>
      <p:pic>
        <p:nvPicPr>
          <p:cNvPr id="8" name="Content Placeholder 7">
            <a:extLst>
              <a:ext uri="{FF2B5EF4-FFF2-40B4-BE49-F238E27FC236}">
                <a16:creationId xmlns:a16="http://schemas.microsoft.com/office/drawing/2014/main" id="{4E74ECF3-BEFB-CF21-02AC-2D1CC8D78C4A}"/>
              </a:ext>
            </a:extLst>
          </p:cNvPr>
          <p:cNvPicPr>
            <a:picLocks noGrp="1" noChangeAspect="1"/>
          </p:cNvPicPr>
          <p:nvPr>
            <p:ph idx="1"/>
          </p:nvPr>
        </p:nvPicPr>
        <p:blipFill>
          <a:blip r:embed="rId2"/>
          <a:stretch>
            <a:fillRect/>
          </a:stretch>
        </p:blipFill>
        <p:spPr>
          <a:xfrm>
            <a:off x="1209795" y="2361607"/>
            <a:ext cx="5386508" cy="3694176"/>
          </a:xfrm>
          <a:prstGeom prst="rect">
            <a:avLst/>
          </a:prstGeom>
        </p:spPr>
      </p:pic>
    </p:spTree>
    <p:extLst>
      <p:ext uri="{BB962C8B-B14F-4D97-AF65-F5344CB8AC3E}">
        <p14:creationId xmlns:p14="http://schemas.microsoft.com/office/powerpoint/2010/main" val="4263131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53254-5655-8D71-B557-89C88DC66580}"/>
              </a:ext>
            </a:extLst>
          </p:cNvPr>
          <p:cNvSpPr>
            <a:spLocks noGrp="1"/>
          </p:cNvSpPr>
          <p:nvPr>
            <p:ph type="title"/>
          </p:nvPr>
        </p:nvSpPr>
        <p:spPr/>
        <p:txBody>
          <a:bodyPr/>
          <a:lstStyle/>
          <a:p>
            <a:r>
              <a:rPr lang="en-US">
                <a:ea typeface="+mj-lt"/>
                <a:cs typeface="+mj-lt"/>
              </a:rPr>
              <a:t>Table of Contents</a:t>
            </a:r>
            <a:endParaRPr lang="en-US"/>
          </a:p>
        </p:txBody>
      </p:sp>
      <p:sp>
        <p:nvSpPr>
          <p:cNvPr id="3" name="Content Placeholder 2">
            <a:extLst>
              <a:ext uri="{FF2B5EF4-FFF2-40B4-BE49-F238E27FC236}">
                <a16:creationId xmlns:a16="http://schemas.microsoft.com/office/drawing/2014/main" id="{D8599722-5CC3-1A45-E56A-00CEB1CC1BBE}"/>
              </a:ext>
            </a:extLst>
          </p:cNvPr>
          <p:cNvSpPr>
            <a:spLocks noGrp="1"/>
          </p:cNvSpPr>
          <p:nvPr>
            <p:ph idx="1"/>
          </p:nvPr>
        </p:nvSpPr>
        <p:spPr/>
        <p:txBody>
          <a:bodyPr vert="horz" lIns="91440" tIns="45720" rIns="91440" bIns="45720" rtlCol="0" anchor="t">
            <a:normAutofit fontScale="62500" lnSpcReduction="20000"/>
          </a:bodyPr>
          <a:lstStyle/>
          <a:p>
            <a:pPr marL="0" indent="0" algn="just">
              <a:buNone/>
            </a:pPr>
            <a:r>
              <a:rPr lang="en-US" dirty="0">
                <a:hlinkClick r:id="rId2" action="ppaction://hlinksldjump">
                  <a:extLst>
                    <a:ext uri="{A12FA001-AC4F-418D-AE19-62706E023703}">
                      <ahyp:hlinkClr xmlns:ahyp="http://schemas.microsoft.com/office/drawing/2018/hyperlinkcolor" val="tx"/>
                    </a:ext>
                  </a:extLst>
                </a:hlinkClick>
              </a:rPr>
              <a:t>Academic Leader Survey Results</a:t>
            </a:r>
            <a:r>
              <a:rPr lang="en-US" dirty="0">
                <a:solidFill>
                  <a:srgbClr val="000000"/>
                </a:solidFill>
                <a:hlinkClick r:id="rId2" action="ppaction://hlinksldjump">
                  <a:extLst>
                    <a:ext uri="{A12FA001-AC4F-418D-AE19-62706E023703}">
                      <ahyp:hlinkClr xmlns:ahyp="http://schemas.microsoft.com/office/drawing/2018/hyperlinkcolor" val="tx"/>
                    </a:ext>
                  </a:extLst>
                </a:hlinkClick>
              </a:rPr>
              <a:t> </a:t>
            </a:r>
            <a:r>
              <a:rPr lang="en-US" dirty="0">
                <a:hlinkClick r:id="rId2" action="ppaction://hlinksldjump">
                  <a:extLst>
                    <a:ext uri="{A12FA001-AC4F-418D-AE19-62706E023703}">
                      <ahyp:hlinkClr xmlns:ahyp="http://schemas.microsoft.com/office/drawing/2018/hyperlinkcolor" val="tx"/>
                    </a:ext>
                  </a:extLst>
                </a:hlinkClick>
              </a:rPr>
              <a:t>                                                                                                                3</a:t>
            </a:r>
            <a:endParaRPr lang="en-US" dirty="0"/>
          </a:p>
          <a:p>
            <a:pPr marL="0" indent="0" algn="just">
              <a:buNone/>
            </a:pPr>
            <a:r>
              <a:rPr lang="en-US" dirty="0">
                <a:hlinkClick r:id="rId3" action="ppaction://hlinksldjump">
                  <a:extLst>
                    <a:ext uri="{A12FA001-AC4F-418D-AE19-62706E023703}">
                      <ahyp:hlinkClr xmlns:ahyp="http://schemas.microsoft.com/office/drawing/2018/hyperlinkcolor" val="tx"/>
                    </a:ext>
                  </a:extLst>
                </a:hlinkClick>
              </a:rPr>
              <a:t>Academic Leader – AI Section                                                                                                                    14</a:t>
            </a:r>
            <a:endParaRPr lang="en-US" dirty="0"/>
          </a:p>
          <a:p>
            <a:pPr marL="0" indent="0" algn="just">
              <a:buNone/>
            </a:pPr>
            <a:r>
              <a:rPr lang="en-US" dirty="0">
                <a:hlinkClick r:id="rId4" action="ppaction://hlinksldjump">
                  <a:extLst>
                    <a:ext uri="{A12FA001-AC4F-418D-AE19-62706E023703}">
                      <ahyp:hlinkClr xmlns:ahyp="http://schemas.microsoft.com/office/drawing/2018/hyperlinkcolor" val="tx"/>
                    </a:ext>
                  </a:extLst>
                </a:hlinkClick>
              </a:rPr>
              <a:t>Alumni Survey Results                                                                                                                                  18</a:t>
            </a:r>
            <a:endParaRPr lang="en-US" dirty="0"/>
          </a:p>
          <a:p>
            <a:pPr marL="0" indent="0" algn="just">
              <a:buNone/>
            </a:pPr>
            <a:r>
              <a:rPr lang="en-US" dirty="0">
                <a:hlinkClick r:id="rId5" action="ppaction://hlinksldjump">
                  <a:extLst>
                    <a:ext uri="{A12FA001-AC4F-418D-AE19-62706E023703}">
                      <ahyp:hlinkClr xmlns:ahyp="http://schemas.microsoft.com/office/drawing/2018/hyperlinkcolor" val="tx"/>
                    </a:ext>
                  </a:extLst>
                </a:hlinkClick>
              </a:rPr>
              <a:t>Alumni – AI Section                                                                                                                                       27</a:t>
            </a:r>
            <a:endParaRPr lang="en-US" dirty="0"/>
          </a:p>
          <a:p>
            <a:pPr marL="0" indent="0" algn="just">
              <a:buNone/>
            </a:pPr>
            <a:r>
              <a:rPr lang="en-US" dirty="0">
                <a:hlinkClick r:id="rId6" action="ppaction://hlinksldjump">
                  <a:extLst>
                    <a:ext uri="{A12FA001-AC4F-418D-AE19-62706E023703}">
                      <ahyp:hlinkClr xmlns:ahyp="http://schemas.microsoft.com/office/drawing/2018/hyperlinkcolor" val="tx"/>
                    </a:ext>
                  </a:extLst>
                </a:hlinkClick>
              </a:rPr>
              <a:t>Employer Survey Results                                                                                                                             34</a:t>
            </a:r>
            <a:endParaRPr lang="en-US" dirty="0"/>
          </a:p>
          <a:p>
            <a:pPr marL="0" indent="0" algn="just">
              <a:buNone/>
            </a:pPr>
            <a:r>
              <a:rPr lang="en-US" dirty="0">
                <a:hlinkClick r:id="rId7" action="ppaction://hlinksldjump">
                  <a:extLst>
                    <a:ext uri="{A12FA001-AC4F-418D-AE19-62706E023703}">
                      <ahyp:hlinkClr xmlns:ahyp="http://schemas.microsoft.com/office/drawing/2018/hyperlinkcolor" val="tx"/>
                    </a:ext>
                  </a:extLst>
                </a:hlinkClick>
              </a:rPr>
              <a:t>Employer – AI Section                                                                                                                                  42</a:t>
            </a:r>
            <a:endParaRPr lang="en-US" dirty="0"/>
          </a:p>
          <a:p>
            <a:pPr marL="0" indent="0" algn="just">
              <a:buNone/>
            </a:pPr>
            <a:r>
              <a:rPr lang="en-US" dirty="0">
                <a:hlinkClick r:id="rId8" action="ppaction://hlinksldjump">
                  <a:extLst>
                    <a:ext uri="{A12FA001-AC4F-418D-AE19-62706E023703}">
                      <ahyp:hlinkClr xmlns:ahyp="http://schemas.microsoft.com/office/drawing/2018/hyperlinkcolor" val="tx"/>
                    </a:ext>
                  </a:extLst>
                </a:hlinkClick>
              </a:rPr>
              <a:t>Faculty Survey Results                                                                                                                                  46</a:t>
            </a:r>
            <a:endParaRPr lang="en-US" dirty="0"/>
          </a:p>
          <a:p>
            <a:pPr marL="0" indent="0" algn="just">
              <a:buNone/>
            </a:pPr>
            <a:r>
              <a:rPr lang="en-US" dirty="0">
                <a:hlinkClick r:id="rId9" action="ppaction://hlinksldjump">
                  <a:extLst>
                    <a:ext uri="{A12FA001-AC4F-418D-AE19-62706E023703}">
                      <ahyp:hlinkClr xmlns:ahyp="http://schemas.microsoft.com/office/drawing/2018/hyperlinkcolor" val="tx"/>
                    </a:ext>
                  </a:extLst>
                </a:hlinkClick>
              </a:rPr>
              <a:t>Faculty – AI Section                                                                                                                                       58</a:t>
            </a:r>
          </a:p>
        </p:txBody>
      </p:sp>
      <p:sp>
        <p:nvSpPr>
          <p:cNvPr id="4" name="Date Placeholder 3">
            <a:extLst>
              <a:ext uri="{FF2B5EF4-FFF2-40B4-BE49-F238E27FC236}">
                <a16:creationId xmlns:a16="http://schemas.microsoft.com/office/drawing/2014/main" id="{598EB621-21D8-43EB-8A88-037C9E44DCA6}"/>
              </a:ext>
            </a:extLst>
          </p:cNvPr>
          <p:cNvSpPr>
            <a:spLocks noGrp="1"/>
          </p:cNvSpPr>
          <p:nvPr>
            <p:ph type="dt" sz="half" idx="10"/>
          </p:nvPr>
        </p:nvSpPr>
        <p:spPr/>
        <p:txBody>
          <a:bodyPr/>
          <a:lstStyle/>
          <a:p>
            <a:fld id="{F9EA7F07-37E0-4CE4-B7C7-60412F9A6C25}" type="datetime1">
              <a:t>7/2/2026</a:t>
            </a:fld>
            <a:endParaRPr lang="en-US"/>
          </a:p>
        </p:txBody>
      </p:sp>
      <p:sp>
        <p:nvSpPr>
          <p:cNvPr id="6" name="Slide Number Placeholder 5">
            <a:extLst>
              <a:ext uri="{FF2B5EF4-FFF2-40B4-BE49-F238E27FC236}">
                <a16:creationId xmlns:a16="http://schemas.microsoft.com/office/drawing/2014/main" id="{D7864EF3-1234-B601-C5ED-BD3D95B2F831}"/>
              </a:ext>
            </a:extLst>
          </p:cNvPr>
          <p:cNvSpPr>
            <a:spLocks noGrp="1"/>
          </p:cNvSpPr>
          <p:nvPr>
            <p:ph type="sldNum" sz="quarter" idx="12"/>
          </p:nvPr>
        </p:nvSpPr>
        <p:spPr/>
        <p:txBody>
          <a:bodyPr/>
          <a:lstStyle/>
          <a:p>
            <a:fld id="{A65A5C87-DF58-40C8-B092-1DE63DB4547E}" type="slidenum">
              <a:rPr lang="en-US" dirty="0"/>
              <a:t>2</a:t>
            </a:fld>
            <a:endParaRPr lang="en-US"/>
          </a:p>
        </p:txBody>
      </p:sp>
    </p:spTree>
    <p:extLst>
      <p:ext uri="{BB962C8B-B14F-4D97-AF65-F5344CB8AC3E}">
        <p14:creationId xmlns:p14="http://schemas.microsoft.com/office/powerpoint/2010/main" val="134067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2E3B6-83BB-474D-9887-21AB161D6D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E31631-5661-904E-2B78-0629B3A6D2A1}"/>
              </a:ext>
            </a:extLst>
          </p:cNvPr>
          <p:cNvSpPr>
            <a:spLocks noGrp="1"/>
          </p:cNvSpPr>
          <p:nvPr>
            <p:ph type="title"/>
          </p:nvPr>
        </p:nvSpPr>
        <p:spPr/>
        <p:txBody>
          <a:bodyPr vert="horz" lIns="91440" tIns="45720" rIns="91440" bIns="45720" rtlCol="0" anchor="ctr">
            <a:noAutofit/>
          </a:bodyPr>
          <a:lstStyle/>
          <a:p>
            <a:r>
              <a:rPr lang="en-US" sz="2200">
                <a:ea typeface="+mj-lt"/>
                <a:cs typeface="+mj-lt"/>
              </a:rPr>
              <a:t>The following six outcomes are the formal general education outcomes that have been taught and assessed at SCAD since the 2017-18 academic year.</a:t>
            </a:r>
            <a:endParaRPr lang="en-US" sz="2200"/>
          </a:p>
          <a:p>
            <a:r>
              <a:rPr lang="en-US" sz="2200">
                <a:ea typeface="+mj-lt"/>
                <a:cs typeface="+mj-lt"/>
              </a:rPr>
              <a:t>To what extent do you agree that each current general education outcome adequately prepares students for their future careers?</a:t>
            </a:r>
            <a:endParaRPr lang="en-US" sz="2200"/>
          </a:p>
        </p:txBody>
      </p:sp>
      <p:sp>
        <p:nvSpPr>
          <p:cNvPr id="4" name="Date Placeholder 3">
            <a:extLst>
              <a:ext uri="{FF2B5EF4-FFF2-40B4-BE49-F238E27FC236}">
                <a16:creationId xmlns:a16="http://schemas.microsoft.com/office/drawing/2014/main" id="{8116A188-F35A-1A2D-25BB-9EE1E8BC139E}"/>
              </a:ext>
            </a:extLst>
          </p:cNvPr>
          <p:cNvSpPr>
            <a:spLocks noGrp="1"/>
          </p:cNvSpPr>
          <p:nvPr>
            <p:ph type="dt" sz="half" idx="10"/>
          </p:nvPr>
        </p:nvSpPr>
        <p:spPr/>
        <p:txBody>
          <a:bodyPr/>
          <a:lstStyle/>
          <a:p>
            <a:fld id="{8311A87A-FCB8-41E2-846D-9443B2AABBA9}" type="datetime1">
              <a:t>7/2/2026</a:t>
            </a:fld>
            <a:endParaRPr lang="en-US"/>
          </a:p>
        </p:txBody>
      </p:sp>
      <p:sp>
        <p:nvSpPr>
          <p:cNvPr id="6" name="Slide Number Placeholder 5">
            <a:extLst>
              <a:ext uri="{FF2B5EF4-FFF2-40B4-BE49-F238E27FC236}">
                <a16:creationId xmlns:a16="http://schemas.microsoft.com/office/drawing/2014/main" id="{0B8CB8C8-C8D5-A78A-DB5E-79D69B3EA6E3}"/>
              </a:ext>
            </a:extLst>
          </p:cNvPr>
          <p:cNvSpPr>
            <a:spLocks noGrp="1"/>
          </p:cNvSpPr>
          <p:nvPr>
            <p:ph type="sldNum" sz="quarter" idx="12"/>
          </p:nvPr>
        </p:nvSpPr>
        <p:spPr/>
        <p:txBody>
          <a:bodyPr/>
          <a:lstStyle/>
          <a:p>
            <a:fld id="{A65A5C87-DF58-40C8-B092-1DE63DB4547E}" type="slidenum">
              <a:rPr lang="en-US" dirty="0"/>
              <a:t>20</a:t>
            </a:fld>
            <a:endParaRPr lang="en-US"/>
          </a:p>
        </p:txBody>
      </p:sp>
      <p:sp>
        <p:nvSpPr>
          <p:cNvPr id="9" name="TextBox 8">
            <a:extLst>
              <a:ext uri="{FF2B5EF4-FFF2-40B4-BE49-F238E27FC236}">
                <a16:creationId xmlns:a16="http://schemas.microsoft.com/office/drawing/2014/main" id="{9A05C1DD-79AF-4FB9-F8F9-CBD5205E6E04}"/>
              </a:ext>
            </a:extLst>
          </p:cNvPr>
          <p:cNvSpPr txBox="1"/>
          <p:nvPr/>
        </p:nvSpPr>
        <p:spPr>
          <a:xfrm>
            <a:off x="7037917" y="6040641"/>
            <a:ext cx="468352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t>Academic leaders tended to Strongly Agree across all outcomes.</a:t>
            </a:r>
            <a:endParaRPr lang="en-US"/>
          </a:p>
        </p:txBody>
      </p:sp>
      <p:graphicFrame>
        <p:nvGraphicFramePr>
          <p:cNvPr id="11" name="Table 10">
            <a:extLst>
              <a:ext uri="{FF2B5EF4-FFF2-40B4-BE49-F238E27FC236}">
                <a16:creationId xmlns:a16="http://schemas.microsoft.com/office/drawing/2014/main" id="{373E7193-487D-AC6C-EE97-070253C1A4E9}"/>
              </a:ext>
            </a:extLst>
          </p:cNvPr>
          <p:cNvGraphicFramePr>
            <a:graphicFrameLocks noGrp="1"/>
          </p:cNvGraphicFramePr>
          <p:nvPr>
            <p:extLst>
              <p:ext uri="{D42A27DB-BD31-4B8C-83A1-F6EECF244321}">
                <p14:modId xmlns:p14="http://schemas.microsoft.com/office/powerpoint/2010/main" val="3494810481"/>
              </p:ext>
            </p:extLst>
          </p:nvPr>
        </p:nvGraphicFramePr>
        <p:xfrm>
          <a:off x="7033846" y="2461846"/>
          <a:ext cx="4689399" cy="3483180"/>
        </p:xfrm>
        <a:graphic>
          <a:graphicData uri="http://schemas.openxmlformats.org/drawingml/2006/table">
            <a:tbl>
              <a:tblPr firstRow="1" bandRow="1">
                <a:tableStyleId>{5C22544A-7EE6-4342-B048-85BDC9FD1C3A}</a:tableStyleId>
              </a:tblPr>
              <a:tblGrid>
                <a:gridCol w="1640415">
                  <a:extLst>
                    <a:ext uri="{9D8B030D-6E8A-4147-A177-3AD203B41FA5}">
                      <a16:colId xmlns:a16="http://schemas.microsoft.com/office/drawing/2014/main" val="1185206248"/>
                    </a:ext>
                  </a:extLst>
                </a:gridCol>
                <a:gridCol w="762246">
                  <a:extLst>
                    <a:ext uri="{9D8B030D-6E8A-4147-A177-3AD203B41FA5}">
                      <a16:colId xmlns:a16="http://schemas.microsoft.com/office/drawing/2014/main" val="1202535274"/>
                    </a:ext>
                  </a:extLst>
                </a:gridCol>
                <a:gridCol w="762246">
                  <a:extLst>
                    <a:ext uri="{9D8B030D-6E8A-4147-A177-3AD203B41FA5}">
                      <a16:colId xmlns:a16="http://schemas.microsoft.com/office/drawing/2014/main" val="3530360757"/>
                    </a:ext>
                  </a:extLst>
                </a:gridCol>
                <a:gridCol w="762246">
                  <a:extLst>
                    <a:ext uri="{9D8B030D-6E8A-4147-A177-3AD203B41FA5}">
                      <a16:colId xmlns:a16="http://schemas.microsoft.com/office/drawing/2014/main" val="1945279728"/>
                    </a:ext>
                  </a:extLst>
                </a:gridCol>
                <a:gridCol w="762246">
                  <a:extLst>
                    <a:ext uri="{9D8B030D-6E8A-4147-A177-3AD203B41FA5}">
                      <a16:colId xmlns:a16="http://schemas.microsoft.com/office/drawing/2014/main" val="620721285"/>
                    </a:ext>
                  </a:extLst>
                </a:gridCol>
              </a:tblGrid>
              <a:tr h="440604">
                <a:tc>
                  <a:txBody>
                    <a:bodyPr/>
                    <a:lstStyle/>
                    <a:p>
                      <a:pPr>
                        <a:buNone/>
                      </a:pPr>
                      <a:endParaRPr lang="en-US" sz="1400">
                        <a:effectLst/>
                      </a:endParaRPr>
                    </a:p>
                  </a:txBody>
                  <a:tcPr marL="0" marR="0" marT="0" marB="0" anchor="ctr"/>
                </a:tc>
                <a:tc>
                  <a:txBody>
                    <a:bodyPr/>
                    <a:lstStyle/>
                    <a:p>
                      <a:pPr algn="ctr">
                        <a:buNone/>
                      </a:pPr>
                      <a:r>
                        <a:rPr lang="en-US" sz="1400">
                          <a:effectLst/>
                        </a:rPr>
                        <a:t>SA</a:t>
                      </a:r>
                    </a:p>
                  </a:txBody>
                  <a:tcPr marL="0" marR="0" marT="0" marB="0" anchor="ctr"/>
                </a:tc>
                <a:tc>
                  <a:txBody>
                    <a:bodyPr/>
                    <a:lstStyle/>
                    <a:p>
                      <a:pPr lvl="0" algn="ctr">
                        <a:buNone/>
                      </a:pPr>
                      <a:r>
                        <a:rPr lang="en-US" sz="1400">
                          <a:effectLst/>
                        </a:rPr>
                        <a:t>A</a:t>
                      </a:r>
                      <a:endParaRPr lang="en-US"/>
                    </a:p>
                  </a:txBody>
                  <a:tcPr marL="0" marR="0" marT="0" marB="0" anchor="ctr"/>
                </a:tc>
                <a:tc>
                  <a:txBody>
                    <a:bodyPr/>
                    <a:lstStyle/>
                    <a:p>
                      <a:pPr lvl="0" algn="ctr">
                        <a:buNone/>
                      </a:pPr>
                      <a:r>
                        <a:rPr lang="en-US" sz="1400">
                          <a:effectLst/>
                        </a:rPr>
                        <a:t>D</a:t>
                      </a:r>
                      <a:endParaRPr lang="en-US"/>
                    </a:p>
                  </a:txBody>
                  <a:tcPr marL="0" marR="0" marT="0" marB="0" anchor="ctr"/>
                </a:tc>
                <a:tc>
                  <a:txBody>
                    <a:bodyPr/>
                    <a:lstStyle/>
                    <a:p>
                      <a:pPr lvl="0" algn="ctr">
                        <a:buNone/>
                      </a:pPr>
                      <a:r>
                        <a:rPr lang="en-US" sz="1400">
                          <a:effectLst/>
                        </a:rPr>
                        <a:t>SD</a:t>
                      </a:r>
                      <a:endParaRPr lang="en-US"/>
                    </a:p>
                  </a:txBody>
                  <a:tcPr marL="0" marR="0" marT="0" marB="0" anchor="ctr"/>
                </a:tc>
                <a:extLst>
                  <a:ext uri="{0D108BD9-81ED-4DB2-BD59-A6C34878D82A}">
                    <a16:rowId xmlns:a16="http://schemas.microsoft.com/office/drawing/2014/main" val="1461346061"/>
                  </a:ext>
                </a:extLst>
              </a:tr>
              <a:tr h="440604">
                <a:tc>
                  <a:txBody>
                    <a:bodyPr/>
                    <a:lstStyle/>
                    <a:p>
                      <a:pPr>
                        <a:buNone/>
                      </a:pPr>
                      <a:r>
                        <a:rPr lang="en-US" sz="1400">
                          <a:effectLst/>
                        </a:rPr>
                        <a:t>Leadership and Professionalism</a:t>
                      </a:r>
                    </a:p>
                  </a:txBody>
                  <a:tcPr marL="0" marR="0" marT="0" marB="0" anchor="ctr"/>
                </a:tc>
                <a:tc>
                  <a:txBody>
                    <a:bodyPr/>
                    <a:lstStyle/>
                    <a:p>
                      <a:pPr algn="ctr">
                        <a:buNone/>
                      </a:pPr>
                      <a:r>
                        <a:rPr lang="en-US" sz="1400"/>
                        <a:t>37%</a:t>
                      </a:r>
                      <a:endParaRPr lang="en-US"/>
                    </a:p>
                  </a:txBody>
                  <a:tcPr marL="0" marR="0" marT="0" marB="0" anchor="ctr"/>
                </a:tc>
                <a:tc>
                  <a:txBody>
                    <a:bodyPr/>
                    <a:lstStyle/>
                    <a:p>
                      <a:pPr algn="ctr">
                        <a:buNone/>
                      </a:pPr>
                      <a:r>
                        <a:rPr lang="en-US" sz="1400"/>
                        <a:t>47%</a:t>
                      </a:r>
                      <a:endParaRPr lang="en-US"/>
                    </a:p>
                  </a:txBody>
                  <a:tcPr marL="0" marR="0" marT="0" marB="0" anchor="ctr"/>
                </a:tc>
                <a:tc>
                  <a:txBody>
                    <a:bodyPr/>
                    <a:lstStyle/>
                    <a:p>
                      <a:pPr algn="ctr">
                        <a:buNone/>
                      </a:pPr>
                      <a:r>
                        <a:rPr lang="en-US" sz="1400"/>
                        <a:t>11%</a:t>
                      </a:r>
                      <a:endParaRPr lang="en-US"/>
                    </a:p>
                  </a:txBody>
                  <a:tcPr marL="0" marR="0" marT="0" marB="0" anchor="ctr"/>
                </a:tc>
                <a:tc>
                  <a:txBody>
                    <a:bodyPr/>
                    <a:lstStyle/>
                    <a:p>
                      <a:pPr algn="ctr">
                        <a:buNone/>
                      </a:pPr>
                      <a:r>
                        <a:rPr lang="en-US" sz="1400"/>
                        <a:t>0%</a:t>
                      </a:r>
                      <a:endParaRPr lang="en-US"/>
                    </a:p>
                  </a:txBody>
                  <a:tcPr marL="0" marR="0" marT="0" marB="0" anchor="ctr"/>
                </a:tc>
                <a:extLst>
                  <a:ext uri="{0D108BD9-81ED-4DB2-BD59-A6C34878D82A}">
                    <a16:rowId xmlns:a16="http://schemas.microsoft.com/office/drawing/2014/main" val="1858937954"/>
                  </a:ext>
                </a:extLst>
              </a:tr>
              <a:tr h="440604">
                <a:tc>
                  <a:txBody>
                    <a:bodyPr/>
                    <a:lstStyle/>
                    <a:p>
                      <a:pPr>
                        <a:buNone/>
                      </a:pPr>
                      <a:r>
                        <a:rPr lang="en-US" sz="1400">
                          <a:effectLst/>
                        </a:rPr>
                        <a:t>Digital Fluency</a:t>
                      </a:r>
                    </a:p>
                  </a:txBody>
                  <a:tcPr marL="0" marR="0" marT="0" marB="0" anchor="ctr"/>
                </a:tc>
                <a:tc>
                  <a:txBody>
                    <a:bodyPr/>
                    <a:lstStyle/>
                    <a:p>
                      <a:pPr algn="ctr">
                        <a:buNone/>
                      </a:pPr>
                      <a:r>
                        <a:rPr lang="en-US" sz="1400"/>
                        <a:t>36%</a:t>
                      </a:r>
                      <a:endParaRPr lang="en-US"/>
                    </a:p>
                  </a:txBody>
                  <a:tcPr marL="0" marR="0" marT="0" marB="0" anchor="ctr"/>
                </a:tc>
                <a:tc>
                  <a:txBody>
                    <a:bodyPr/>
                    <a:lstStyle/>
                    <a:p>
                      <a:pPr algn="ctr">
                        <a:buNone/>
                      </a:pPr>
                      <a:r>
                        <a:rPr lang="en-US" sz="1400"/>
                        <a:t>7%</a:t>
                      </a:r>
                      <a:endParaRPr lang="en-US"/>
                    </a:p>
                  </a:txBody>
                  <a:tcPr marL="0" marR="0" marT="0" marB="0" anchor="ctr"/>
                </a:tc>
                <a:tc>
                  <a:txBody>
                    <a:bodyPr/>
                    <a:lstStyle/>
                    <a:p>
                      <a:pPr algn="ctr">
                        <a:buNone/>
                      </a:pPr>
                      <a:r>
                        <a:rPr lang="en-US" sz="1400"/>
                        <a:t>13%</a:t>
                      </a:r>
                      <a:endParaRPr lang="en-US"/>
                    </a:p>
                  </a:txBody>
                  <a:tcPr marL="0" marR="0" marT="0" marB="0" anchor="ctr"/>
                </a:tc>
                <a:tc>
                  <a:txBody>
                    <a:bodyPr/>
                    <a:lstStyle/>
                    <a:p>
                      <a:pPr algn="ctr">
                        <a:buNone/>
                      </a:pPr>
                      <a:r>
                        <a:rPr lang="en-US" sz="1400"/>
                        <a:t>4%</a:t>
                      </a:r>
                      <a:endParaRPr lang="en-US"/>
                    </a:p>
                  </a:txBody>
                  <a:tcPr marL="0" marR="0" marT="0" marB="0" anchor="ctr"/>
                </a:tc>
                <a:extLst>
                  <a:ext uri="{0D108BD9-81ED-4DB2-BD59-A6C34878D82A}">
                    <a16:rowId xmlns:a16="http://schemas.microsoft.com/office/drawing/2014/main" val="2439613559"/>
                  </a:ext>
                </a:extLst>
              </a:tr>
              <a:tr h="440604">
                <a:tc>
                  <a:txBody>
                    <a:bodyPr/>
                    <a:lstStyle/>
                    <a:p>
                      <a:pPr>
                        <a:buNone/>
                      </a:pPr>
                      <a:r>
                        <a:rPr lang="en-US" sz="1400">
                          <a:effectLst/>
                        </a:rPr>
                        <a:t>Strategic Communication</a:t>
                      </a:r>
                    </a:p>
                  </a:txBody>
                  <a:tcPr marL="0" marR="0" marT="0" marB="0" anchor="ctr"/>
                </a:tc>
                <a:tc>
                  <a:txBody>
                    <a:bodyPr/>
                    <a:lstStyle/>
                    <a:p>
                      <a:pPr algn="ctr">
                        <a:buNone/>
                      </a:pPr>
                      <a:r>
                        <a:rPr lang="en-US" sz="1400"/>
                        <a:t>28%</a:t>
                      </a:r>
                      <a:endParaRPr lang="en-US"/>
                    </a:p>
                  </a:txBody>
                  <a:tcPr marL="0" marR="0" marT="0" marB="0" anchor="ctr"/>
                </a:tc>
                <a:tc>
                  <a:txBody>
                    <a:bodyPr/>
                    <a:lstStyle/>
                    <a:p>
                      <a:pPr algn="ctr">
                        <a:buNone/>
                      </a:pPr>
                      <a:r>
                        <a:rPr lang="en-US" sz="1400"/>
                        <a:t>47%</a:t>
                      </a:r>
                      <a:endParaRPr lang="en-US"/>
                    </a:p>
                  </a:txBody>
                  <a:tcPr marL="0" marR="0" marT="0" marB="0" anchor="ctr"/>
                </a:tc>
                <a:tc>
                  <a:txBody>
                    <a:bodyPr/>
                    <a:lstStyle/>
                    <a:p>
                      <a:pPr algn="ctr">
                        <a:buNone/>
                      </a:pPr>
                      <a:r>
                        <a:rPr lang="en-US" sz="1400"/>
                        <a:t>19%</a:t>
                      </a:r>
                      <a:endParaRPr lang="en-US"/>
                    </a:p>
                  </a:txBody>
                  <a:tcPr marL="0" marR="0" marT="0" marB="0" anchor="ctr"/>
                </a:tc>
                <a:tc>
                  <a:txBody>
                    <a:bodyPr/>
                    <a:lstStyle/>
                    <a:p>
                      <a:pPr algn="ctr">
                        <a:buNone/>
                      </a:pPr>
                      <a:r>
                        <a:rPr lang="en-US" sz="1400"/>
                        <a:t>5%</a:t>
                      </a:r>
                      <a:endParaRPr lang="en-US"/>
                    </a:p>
                  </a:txBody>
                  <a:tcPr marL="0" marR="0" marT="0" marB="0" anchor="ctr"/>
                </a:tc>
                <a:extLst>
                  <a:ext uri="{0D108BD9-81ED-4DB2-BD59-A6C34878D82A}">
                    <a16:rowId xmlns:a16="http://schemas.microsoft.com/office/drawing/2014/main" val="2591756953"/>
                  </a:ext>
                </a:extLst>
              </a:tr>
              <a:tr h="440604">
                <a:tc>
                  <a:txBody>
                    <a:bodyPr/>
                    <a:lstStyle/>
                    <a:p>
                      <a:pPr>
                        <a:buNone/>
                      </a:pPr>
                      <a:r>
                        <a:rPr lang="en-US" sz="1400">
                          <a:effectLst/>
                        </a:rPr>
                        <a:t>Cross-Cultural Knowledge and Engagement</a:t>
                      </a:r>
                    </a:p>
                  </a:txBody>
                  <a:tcPr marL="0" marR="0" marT="0" marB="0" anchor="ctr"/>
                </a:tc>
                <a:tc>
                  <a:txBody>
                    <a:bodyPr/>
                    <a:lstStyle/>
                    <a:p>
                      <a:pPr algn="ctr">
                        <a:buNone/>
                      </a:pPr>
                      <a:r>
                        <a:rPr lang="en-US" sz="1400"/>
                        <a:t>31%</a:t>
                      </a:r>
                      <a:endParaRPr lang="en-US"/>
                    </a:p>
                  </a:txBody>
                  <a:tcPr marL="0" marR="0" marT="0" marB="0" anchor="ctr"/>
                </a:tc>
                <a:tc>
                  <a:txBody>
                    <a:bodyPr/>
                    <a:lstStyle/>
                    <a:p>
                      <a:pPr algn="ctr">
                        <a:buNone/>
                      </a:pPr>
                      <a:r>
                        <a:rPr lang="en-US" sz="1400"/>
                        <a:t>41%</a:t>
                      </a:r>
                      <a:endParaRPr lang="en-US"/>
                    </a:p>
                  </a:txBody>
                  <a:tcPr marL="0" marR="0" marT="0" marB="0" anchor="ctr"/>
                </a:tc>
                <a:tc>
                  <a:txBody>
                    <a:bodyPr/>
                    <a:lstStyle/>
                    <a:p>
                      <a:pPr algn="ctr">
                        <a:buNone/>
                      </a:pPr>
                      <a:r>
                        <a:rPr lang="en-US" sz="1400"/>
                        <a:t>21%</a:t>
                      </a:r>
                      <a:endParaRPr lang="en-US"/>
                    </a:p>
                  </a:txBody>
                  <a:tcPr marL="0" marR="0" marT="0" marB="0" anchor="ctr"/>
                </a:tc>
                <a:tc>
                  <a:txBody>
                    <a:bodyPr/>
                    <a:lstStyle/>
                    <a:p>
                      <a:pPr algn="ctr">
                        <a:buNone/>
                      </a:pPr>
                      <a:r>
                        <a:rPr lang="en-US" sz="1400"/>
                        <a:t>6%</a:t>
                      </a:r>
                      <a:endParaRPr lang="en-US"/>
                    </a:p>
                  </a:txBody>
                  <a:tcPr marL="0" marR="0" marT="0" marB="0" anchor="ctr"/>
                </a:tc>
                <a:extLst>
                  <a:ext uri="{0D108BD9-81ED-4DB2-BD59-A6C34878D82A}">
                    <a16:rowId xmlns:a16="http://schemas.microsoft.com/office/drawing/2014/main" val="3852943873"/>
                  </a:ext>
                </a:extLst>
              </a:tr>
              <a:tr h="440604">
                <a:tc>
                  <a:txBody>
                    <a:bodyPr/>
                    <a:lstStyle/>
                    <a:p>
                      <a:pPr>
                        <a:buNone/>
                      </a:pPr>
                      <a:r>
                        <a:rPr lang="en-US" sz="1400">
                          <a:effectLst/>
                        </a:rPr>
                        <a:t>Historical Investigation and Contextualization</a:t>
                      </a:r>
                    </a:p>
                  </a:txBody>
                  <a:tcPr marL="0" marR="0" marT="0" marB="0" anchor="ctr"/>
                </a:tc>
                <a:tc>
                  <a:txBody>
                    <a:bodyPr/>
                    <a:lstStyle/>
                    <a:p>
                      <a:pPr algn="ctr">
                        <a:buNone/>
                      </a:pPr>
                      <a:r>
                        <a:rPr lang="en-US" sz="1400"/>
                        <a:t>30%</a:t>
                      </a:r>
                      <a:endParaRPr lang="en-US"/>
                    </a:p>
                  </a:txBody>
                  <a:tcPr marL="0" marR="0" marT="0" marB="0" anchor="ctr"/>
                </a:tc>
                <a:tc>
                  <a:txBody>
                    <a:bodyPr/>
                    <a:lstStyle/>
                    <a:p>
                      <a:pPr algn="ctr">
                        <a:buNone/>
                      </a:pPr>
                      <a:r>
                        <a:rPr lang="en-US" sz="1400"/>
                        <a:t>50%</a:t>
                      </a:r>
                      <a:endParaRPr lang="en-US"/>
                    </a:p>
                  </a:txBody>
                  <a:tcPr marL="0" marR="0" marT="0" marB="0" anchor="ctr"/>
                </a:tc>
                <a:tc>
                  <a:txBody>
                    <a:bodyPr/>
                    <a:lstStyle/>
                    <a:p>
                      <a:pPr algn="ctr">
                        <a:buNone/>
                      </a:pPr>
                      <a:r>
                        <a:rPr lang="en-US" sz="1400"/>
                        <a:t>15%</a:t>
                      </a:r>
                      <a:endParaRPr lang="en-US"/>
                    </a:p>
                  </a:txBody>
                  <a:tcPr marL="0" marR="0" marT="0" marB="0" anchor="ctr"/>
                </a:tc>
                <a:tc>
                  <a:txBody>
                    <a:bodyPr/>
                    <a:lstStyle/>
                    <a:p>
                      <a:pPr algn="ctr">
                        <a:buNone/>
                      </a:pPr>
                      <a:r>
                        <a:rPr lang="en-US" sz="1400"/>
                        <a:t>4%</a:t>
                      </a:r>
                      <a:endParaRPr lang="en-US"/>
                    </a:p>
                  </a:txBody>
                  <a:tcPr marL="0" marR="0" marT="0" marB="0" anchor="ctr"/>
                </a:tc>
                <a:extLst>
                  <a:ext uri="{0D108BD9-81ED-4DB2-BD59-A6C34878D82A}">
                    <a16:rowId xmlns:a16="http://schemas.microsoft.com/office/drawing/2014/main" val="1493022844"/>
                  </a:ext>
                </a:extLst>
              </a:tr>
              <a:tr h="440604">
                <a:tc>
                  <a:txBody>
                    <a:bodyPr/>
                    <a:lstStyle/>
                    <a:p>
                      <a:pPr>
                        <a:buNone/>
                      </a:pPr>
                      <a:r>
                        <a:rPr lang="en-US" sz="1400">
                          <a:effectLst/>
                        </a:rPr>
                        <a:t>Research, Analysis, and Synthesis</a:t>
                      </a:r>
                    </a:p>
                  </a:txBody>
                  <a:tcPr marL="0" marR="0" marT="0" marB="0" anchor="ctr"/>
                </a:tc>
                <a:tc>
                  <a:txBody>
                    <a:bodyPr/>
                    <a:lstStyle/>
                    <a:p>
                      <a:pPr algn="ctr">
                        <a:buNone/>
                      </a:pPr>
                      <a:r>
                        <a:rPr lang="en-US" sz="1400"/>
                        <a:t>31%</a:t>
                      </a:r>
                      <a:endParaRPr lang="en-US"/>
                    </a:p>
                  </a:txBody>
                  <a:tcPr marL="0" marR="0" marT="0" marB="0" anchor="ctr"/>
                </a:tc>
                <a:tc>
                  <a:txBody>
                    <a:bodyPr/>
                    <a:lstStyle/>
                    <a:p>
                      <a:pPr algn="ctr">
                        <a:buNone/>
                      </a:pPr>
                      <a:r>
                        <a:rPr lang="en-US" sz="1400"/>
                        <a:t>46%</a:t>
                      </a:r>
                      <a:endParaRPr lang="en-US"/>
                    </a:p>
                  </a:txBody>
                  <a:tcPr marL="0" marR="0" marT="0" marB="0" anchor="ctr"/>
                </a:tc>
                <a:tc>
                  <a:txBody>
                    <a:bodyPr/>
                    <a:lstStyle/>
                    <a:p>
                      <a:pPr algn="ctr">
                        <a:buNone/>
                      </a:pPr>
                      <a:r>
                        <a:rPr lang="en-US" sz="1400"/>
                        <a:t>16%</a:t>
                      </a:r>
                      <a:endParaRPr lang="en-US"/>
                    </a:p>
                  </a:txBody>
                  <a:tcPr marL="0" marR="0" marT="0" marB="0" anchor="ctr"/>
                </a:tc>
                <a:tc>
                  <a:txBody>
                    <a:bodyPr/>
                    <a:lstStyle/>
                    <a:p>
                      <a:pPr algn="ctr">
                        <a:buNone/>
                      </a:pPr>
                      <a:r>
                        <a:rPr lang="en-US" sz="1400"/>
                        <a:t>6%</a:t>
                      </a:r>
                      <a:endParaRPr lang="en-US"/>
                    </a:p>
                  </a:txBody>
                  <a:tcPr marL="0" marR="0" marT="0" marB="0" anchor="ctr"/>
                </a:tc>
                <a:extLst>
                  <a:ext uri="{0D108BD9-81ED-4DB2-BD59-A6C34878D82A}">
                    <a16:rowId xmlns:a16="http://schemas.microsoft.com/office/drawing/2014/main" val="1690946711"/>
                  </a:ext>
                </a:extLst>
              </a:tr>
            </a:tbl>
          </a:graphicData>
        </a:graphic>
      </p:graphicFrame>
      <p:pic>
        <p:nvPicPr>
          <p:cNvPr id="13" name="Content Placeholder 12">
            <a:extLst>
              <a:ext uri="{FF2B5EF4-FFF2-40B4-BE49-F238E27FC236}">
                <a16:creationId xmlns:a16="http://schemas.microsoft.com/office/drawing/2014/main" id="{03E5D13F-F5B7-4C0A-93A6-224F9675EA85}"/>
              </a:ext>
            </a:extLst>
          </p:cNvPr>
          <p:cNvPicPr>
            <a:picLocks noGrp="1" noChangeAspect="1"/>
          </p:cNvPicPr>
          <p:nvPr>
            <p:ph idx="1"/>
          </p:nvPr>
        </p:nvPicPr>
        <p:blipFill>
          <a:blip r:embed="rId2"/>
          <a:stretch>
            <a:fillRect/>
          </a:stretch>
        </p:blipFill>
        <p:spPr>
          <a:xfrm>
            <a:off x="560736" y="2139357"/>
            <a:ext cx="6356541" cy="4689009"/>
          </a:xfrm>
          <a:prstGeom prst="rect">
            <a:avLst/>
          </a:prstGeom>
        </p:spPr>
      </p:pic>
    </p:spTree>
    <p:extLst>
      <p:ext uri="{BB962C8B-B14F-4D97-AF65-F5344CB8AC3E}">
        <p14:creationId xmlns:p14="http://schemas.microsoft.com/office/powerpoint/2010/main" val="3426554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8FEA4-921A-BCF4-EB07-CEDA9D875B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4B5BD3-803D-CEDC-F54E-5851DEBFCC39}"/>
              </a:ext>
            </a:extLst>
          </p:cNvPr>
          <p:cNvSpPr>
            <a:spLocks noGrp="1"/>
          </p:cNvSpPr>
          <p:nvPr>
            <p:ph type="title"/>
          </p:nvPr>
        </p:nvSpPr>
        <p:spPr/>
        <p:txBody>
          <a:bodyPr>
            <a:noAutofit/>
          </a:bodyPr>
          <a:lstStyle/>
          <a:p>
            <a:r>
              <a:rPr lang="en-US" sz="3000">
                <a:ea typeface="+mj-lt"/>
                <a:cs typeface="+mj-lt"/>
              </a:rPr>
              <a:t>What would you change about how any of these outcomes were taught or assessed during your time as a student?</a:t>
            </a:r>
            <a:endParaRPr lang="en-US"/>
          </a:p>
        </p:txBody>
      </p:sp>
      <p:sp>
        <p:nvSpPr>
          <p:cNvPr id="4" name="Date Placeholder 3">
            <a:extLst>
              <a:ext uri="{FF2B5EF4-FFF2-40B4-BE49-F238E27FC236}">
                <a16:creationId xmlns:a16="http://schemas.microsoft.com/office/drawing/2014/main" id="{943FE74B-7925-A6BC-81C7-A5F589363A6D}"/>
              </a:ext>
            </a:extLst>
          </p:cNvPr>
          <p:cNvSpPr>
            <a:spLocks noGrp="1"/>
          </p:cNvSpPr>
          <p:nvPr>
            <p:ph type="dt" sz="half" idx="10"/>
          </p:nvPr>
        </p:nvSpPr>
        <p:spPr/>
        <p:txBody>
          <a:bodyPr/>
          <a:lstStyle/>
          <a:p>
            <a:fld id="{B62E2724-8A6E-4333-8261-3FACF133BBBD}" type="datetime1">
              <a:t>7/2/2026</a:t>
            </a:fld>
            <a:endParaRPr lang="en-US"/>
          </a:p>
        </p:txBody>
      </p:sp>
      <p:sp>
        <p:nvSpPr>
          <p:cNvPr id="6" name="Slide Number Placeholder 5">
            <a:extLst>
              <a:ext uri="{FF2B5EF4-FFF2-40B4-BE49-F238E27FC236}">
                <a16:creationId xmlns:a16="http://schemas.microsoft.com/office/drawing/2014/main" id="{70B5A89C-F336-BC74-C1C5-AEAAB0A73600}"/>
              </a:ext>
            </a:extLst>
          </p:cNvPr>
          <p:cNvSpPr>
            <a:spLocks noGrp="1"/>
          </p:cNvSpPr>
          <p:nvPr>
            <p:ph type="sldNum" sz="quarter" idx="12"/>
          </p:nvPr>
        </p:nvSpPr>
        <p:spPr/>
        <p:txBody>
          <a:bodyPr/>
          <a:lstStyle/>
          <a:p>
            <a:fld id="{A65A5C87-DF58-40C8-B092-1DE63DB4547E}" type="slidenum">
              <a:rPr lang="en-US" dirty="0"/>
              <a:t>21</a:t>
            </a:fld>
            <a:endParaRPr lang="en-US"/>
          </a:p>
        </p:txBody>
      </p:sp>
      <p:sp>
        <p:nvSpPr>
          <p:cNvPr id="10" name="Content Placeholder 9">
            <a:extLst>
              <a:ext uri="{FF2B5EF4-FFF2-40B4-BE49-F238E27FC236}">
                <a16:creationId xmlns:a16="http://schemas.microsoft.com/office/drawing/2014/main" id="{4EC71CF4-469D-DA94-CEF7-91CE42071961}"/>
              </a:ext>
            </a:extLst>
          </p:cNvPr>
          <p:cNvSpPr>
            <a:spLocks noGrp="1"/>
          </p:cNvSpPr>
          <p:nvPr>
            <p:ph idx="1"/>
          </p:nvPr>
        </p:nvSpPr>
        <p:spPr/>
        <p:txBody>
          <a:bodyPr vert="horz" lIns="91440" tIns="45720" rIns="91440" bIns="45720" rtlCol="0" anchor="t">
            <a:normAutofit fontScale="55000" lnSpcReduction="20000"/>
          </a:bodyPr>
          <a:lstStyle/>
          <a:p>
            <a:r>
              <a:rPr lang="en-US" b="1"/>
              <a:t>The most consistent gap is between classroom preparation and real-world professional readiness.</a:t>
            </a:r>
            <a:r>
              <a:rPr lang="en-US"/>
              <a:t> Across dozens of responses, alumni described leaving SCAD underprepared for the actual mechanics of working — job hunting, interviewing, navigating corporate hierarchy, understanding client relationships, negotiating pay, freelancing logistics (invoicing, taxes, self-promotion), and day-to-day workplace communication. </a:t>
            </a:r>
            <a:r>
              <a:rPr lang="en-US" err="1"/>
              <a:t>SCADpro</a:t>
            </a:r>
            <a:r>
              <a:rPr lang="en-US"/>
              <a:t> was frequently cited as the exception that provided the most authentic professional experience.</a:t>
            </a:r>
          </a:p>
          <a:p>
            <a:r>
              <a:rPr lang="en-US" b="1"/>
              <a:t>Digital fluency and industry-current software instruction were frequently identified as inadequate.</a:t>
            </a:r>
            <a:r>
              <a:rPr lang="en-US"/>
              <a:t> Respondents across multiple majors noted being taught outdated programs or too-limited toolsets (e.g., missing Figma, AutoCAD, Toon Boom, Shopify, </a:t>
            </a:r>
            <a:r>
              <a:rPr lang="en-US" err="1"/>
              <a:t>Klaviyo</a:t>
            </a:r>
            <a:r>
              <a:rPr lang="en-US"/>
              <a:t>, CLO3D), often having to self-teach industry-standard tools after graduation. The pace of curriculum updates was seen as too slow relative to how quickly industries are evolving — including around AI.</a:t>
            </a:r>
          </a:p>
          <a:p>
            <a:r>
              <a:rPr lang="en-US" b="1"/>
              <a:t>Collaboration, group work, and cross-major exposure were underdeveloped throughout most of the degree, rather than concentrated at the end.</a:t>
            </a:r>
            <a:r>
              <a:rPr lang="en-US"/>
              <a:t> Many alumni noted that meaningful teamwork opportunities arrived only in senior year or thesis projects, leaving students underprepared for the collaborative demands of professional environments. Several called for structured group work, stronger consequences for unequal participation, and more intentional connection across departments throughout the full program.</a:t>
            </a:r>
          </a:p>
          <a:p>
            <a:endParaRPr lang="en-US"/>
          </a:p>
        </p:txBody>
      </p:sp>
      <p:sp>
        <p:nvSpPr>
          <p:cNvPr id="5" name="TextBox 4">
            <a:extLst>
              <a:ext uri="{FF2B5EF4-FFF2-40B4-BE49-F238E27FC236}">
                <a16:creationId xmlns:a16="http://schemas.microsoft.com/office/drawing/2014/main" id="{EF9E05FD-7923-D9B8-5D26-8390569E7CCD}"/>
              </a:ext>
            </a:extLst>
          </p:cNvPr>
          <p:cNvSpPr txBox="1"/>
          <p:nvPr/>
        </p:nvSpPr>
        <p:spPr>
          <a:xfrm>
            <a:off x="4718538" y="6223000"/>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726540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504A7-A8B8-274F-DE91-0690002D99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7DB3AB-3369-8930-2004-094E1A2B4486}"/>
              </a:ext>
            </a:extLst>
          </p:cNvPr>
          <p:cNvSpPr>
            <a:spLocks noGrp="1"/>
          </p:cNvSpPr>
          <p:nvPr>
            <p:ph type="title"/>
          </p:nvPr>
        </p:nvSpPr>
        <p:spPr/>
        <p:txBody>
          <a:bodyPr>
            <a:noAutofit/>
          </a:bodyPr>
          <a:lstStyle/>
          <a:p>
            <a:r>
              <a:rPr lang="en-US" sz="2200">
                <a:ea typeface="+mj-lt"/>
                <a:cs typeface="+mj-lt"/>
              </a:rPr>
              <a:t>The following questions ask you to reflect on a broader set of competencies and the role they have played in your life and career outcomes since graduation. Rate the importance of each competency below.</a:t>
            </a:r>
            <a:endParaRPr lang="en-US" sz="2200"/>
          </a:p>
        </p:txBody>
      </p:sp>
      <p:sp>
        <p:nvSpPr>
          <p:cNvPr id="4" name="Date Placeholder 3">
            <a:extLst>
              <a:ext uri="{FF2B5EF4-FFF2-40B4-BE49-F238E27FC236}">
                <a16:creationId xmlns:a16="http://schemas.microsoft.com/office/drawing/2014/main" id="{600DD88D-6875-586A-8C89-AF7212554BEC}"/>
              </a:ext>
            </a:extLst>
          </p:cNvPr>
          <p:cNvSpPr>
            <a:spLocks noGrp="1"/>
          </p:cNvSpPr>
          <p:nvPr>
            <p:ph type="dt" sz="half" idx="10"/>
          </p:nvPr>
        </p:nvSpPr>
        <p:spPr/>
        <p:txBody>
          <a:bodyPr/>
          <a:lstStyle/>
          <a:p>
            <a:fld id="{8506185D-B3A2-4FA4-9D93-E38CABE4C5E1}" type="datetime1">
              <a:t>7/2/2026</a:t>
            </a:fld>
            <a:endParaRPr lang="en-US"/>
          </a:p>
        </p:txBody>
      </p:sp>
      <p:sp>
        <p:nvSpPr>
          <p:cNvPr id="6" name="Slide Number Placeholder 5">
            <a:extLst>
              <a:ext uri="{FF2B5EF4-FFF2-40B4-BE49-F238E27FC236}">
                <a16:creationId xmlns:a16="http://schemas.microsoft.com/office/drawing/2014/main" id="{AE0F7215-9E30-7F6B-E08C-27E58FC0CF88}"/>
              </a:ext>
            </a:extLst>
          </p:cNvPr>
          <p:cNvSpPr>
            <a:spLocks noGrp="1"/>
          </p:cNvSpPr>
          <p:nvPr>
            <p:ph type="sldNum" sz="quarter" idx="12"/>
          </p:nvPr>
        </p:nvSpPr>
        <p:spPr/>
        <p:txBody>
          <a:bodyPr/>
          <a:lstStyle/>
          <a:p>
            <a:fld id="{A65A5C87-DF58-40C8-B092-1DE63DB4547E}" type="slidenum">
              <a:rPr lang="en-US" dirty="0"/>
              <a:t>22</a:t>
            </a:fld>
            <a:endParaRPr lang="en-US"/>
          </a:p>
        </p:txBody>
      </p:sp>
      <p:graphicFrame>
        <p:nvGraphicFramePr>
          <p:cNvPr id="9" name="Table 8">
            <a:extLst>
              <a:ext uri="{FF2B5EF4-FFF2-40B4-BE49-F238E27FC236}">
                <a16:creationId xmlns:a16="http://schemas.microsoft.com/office/drawing/2014/main" id="{B50E18D2-68F7-E9D0-236A-071076D0CE36}"/>
              </a:ext>
            </a:extLst>
          </p:cNvPr>
          <p:cNvGraphicFramePr>
            <a:graphicFrameLocks noGrp="1"/>
          </p:cNvGraphicFramePr>
          <p:nvPr>
            <p:extLst>
              <p:ext uri="{D42A27DB-BD31-4B8C-83A1-F6EECF244321}">
                <p14:modId xmlns:p14="http://schemas.microsoft.com/office/powerpoint/2010/main" val="2658360572"/>
              </p:ext>
            </p:extLst>
          </p:nvPr>
        </p:nvGraphicFramePr>
        <p:xfrm>
          <a:off x="7944014" y="2754922"/>
          <a:ext cx="4066669" cy="2912658"/>
        </p:xfrm>
        <a:graphic>
          <a:graphicData uri="http://schemas.openxmlformats.org/drawingml/2006/table">
            <a:tbl>
              <a:tblPr firstRow="1" bandRow="1">
                <a:tableStyleId>{5C22544A-7EE6-4342-B048-85BDC9FD1C3A}</a:tableStyleId>
              </a:tblPr>
              <a:tblGrid>
                <a:gridCol w="2642897">
                  <a:extLst>
                    <a:ext uri="{9D8B030D-6E8A-4147-A177-3AD203B41FA5}">
                      <a16:colId xmlns:a16="http://schemas.microsoft.com/office/drawing/2014/main" val="1329060465"/>
                    </a:ext>
                  </a:extLst>
                </a:gridCol>
                <a:gridCol w="1423772">
                  <a:extLst>
                    <a:ext uri="{9D8B030D-6E8A-4147-A177-3AD203B41FA5}">
                      <a16:colId xmlns:a16="http://schemas.microsoft.com/office/drawing/2014/main" val="1552938759"/>
                    </a:ext>
                  </a:extLst>
                </a:gridCol>
              </a:tblGrid>
              <a:tr h="416094">
                <a:tc>
                  <a:txBody>
                    <a:bodyPr/>
                    <a:lstStyle/>
                    <a:p>
                      <a:pPr lvl="0">
                        <a:buNone/>
                      </a:pPr>
                      <a:r>
                        <a:rPr lang="en-US" sz="1400">
                          <a:effectLst/>
                        </a:rPr>
                        <a:t>Top Six Competencies</a:t>
                      </a:r>
                    </a:p>
                  </a:txBody>
                  <a:tcPr marL="0" marR="0" marT="0" marB="0" anchor="ctr"/>
                </a:tc>
                <a:tc>
                  <a:txBody>
                    <a:bodyPr/>
                    <a:lstStyle/>
                    <a:p>
                      <a:pPr lvl="0" algn="ctr">
                        <a:buNone/>
                      </a:pPr>
                      <a:endParaRPr lang="en-US" sz="1400">
                        <a:effectLst/>
                      </a:endParaRPr>
                    </a:p>
                  </a:txBody>
                  <a:tcPr marL="0" marR="0" marT="0" marB="0" anchor="ctr"/>
                </a:tc>
                <a:extLst>
                  <a:ext uri="{0D108BD9-81ED-4DB2-BD59-A6C34878D82A}">
                    <a16:rowId xmlns:a16="http://schemas.microsoft.com/office/drawing/2014/main" val="2059608274"/>
                  </a:ext>
                </a:extLst>
              </a:tr>
              <a:tr h="416094">
                <a:tc>
                  <a:txBody>
                    <a:bodyPr/>
                    <a:lstStyle/>
                    <a:p>
                      <a:pPr>
                        <a:buNone/>
                      </a:pPr>
                      <a:r>
                        <a:rPr lang="en-US" sz="1400" b="0">
                          <a:effectLst/>
                        </a:rPr>
                        <a:t>Leadership and Professionalism</a:t>
                      </a:r>
                    </a:p>
                  </a:txBody>
                  <a:tcPr marL="0" marR="0" marT="0" marB="0" anchor="ctr"/>
                </a:tc>
                <a:tc>
                  <a:txBody>
                    <a:bodyPr/>
                    <a:lstStyle/>
                    <a:p>
                      <a:pPr algn="ctr">
                        <a:buNone/>
                      </a:pPr>
                      <a:r>
                        <a:rPr lang="en-US" sz="1400">
                          <a:effectLst/>
                        </a:rPr>
                        <a:t>62%</a:t>
                      </a:r>
                    </a:p>
                  </a:txBody>
                  <a:tcPr marL="0" marR="0" marT="0" marB="0" anchor="ctr"/>
                </a:tc>
                <a:extLst>
                  <a:ext uri="{0D108BD9-81ED-4DB2-BD59-A6C34878D82A}">
                    <a16:rowId xmlns:a16="http://schemas.microsoft.com/office/drawing/2014/main" val="3824710514"/>
                  </a:ext>
                </a:extLst>
              </a:tr>
              <a:tr h="416094">
                <a:tc>
                  <a:txBody>
                    <a:bodyPr/>
                    <a:lstStyle/>
                    <a:p>
                      <a:pPr>
                        <a:buNone/>
                      </a:pPr>
                      <a:r>
                        <a:rPr lang="en-US" sz="1400" b="0">
                          <a:effectLst/>
                        </a:rPr>
                        <a:t>Collaboration/Teamwork*</a:t>
                      </a:r>
                    </a:p>
                  </a:txBody>
                  <a:tcPr marL="0" marR="0" marT="0" marB="0" anchor="ctr"/>
                </a:tc>
                <a:tc>
                  <a:txBody>
                    <a:bodyPr/>
                    <a:lstStyle/>
                    <a:p>
                      <a:pPr algn="ctr">
                        <a:buNone/>
                      </a:pPr>
                      <a:r>
                        <a:rPr lang="en-US" sz="1400">
                          <a:effectLst/>
                        </a:rPr>
                        <a:t>77%</a:t>
                      </a:r>
                    </a:p>
                  </a:txBody>
                  <a:tcPr marL="0" marR="0" marT="0" marB="0" anchor="ctr"/>
                </a:tc>
                <a:extLst>
                  <a:ext uri="{0D108BD9-81ED-4DB2-BD59-A6C34878D82A}">
                    <a16:rowId xmlns:a16="http://schemas.microsoft.com/office/drawing/2014/main" val="1237518644"/>
                  </a:ext>
                </a:extLst>
              </a:tr>
              <a:tr h="416094">
                <a:tc>
                  <a:txBody>
                    <a:bodyPr/>
                    <a:lstStyle/>
                    <a:p>
                      <a:pPr>
                        <a:buNone/>
                      </a:pPr>
                      <a:r>
                        <a:rPr lang="en-US" sz="1400" b="0">
                          <a:effectLst/>
                        </a:rPr>
                        <a:t>Adaptability/Flexibility*</a:t>
                      </a:r>
                    </a:p>
                  </a:txBody>
                  <a:tcPr marL="0" marR="0" marT="0" marB="0" anchor="ctr"/>
                </a:tc>
                <a:tc>
                  <a:txBody>
                    <a:bodyPr/>
                    <a:lstStyle/>
                    <a:p>
                      <a:pPr algn="ctr">
                        <a:buNone/>
                      </a:pPr>
                      <a:r>
                        <a:rPr lang="en-US" sz="1400">
                          <a:effectLst/>
                        </a:rPr>
                        <a:t>80%</a:t>
                      </a:r>
                    </a:p>
                  </a:txBody>
                  <a:tcPr marL="0" marR="0" marT="0" marB="0" anchor="ctr"/>
                </a:tc>
                <a:extLst>
                  <a:ext uri="{0D108BD9-81ED-4DB2-BD59-A6C34878D82A}">
                    <a16:rowId xmlns:a16="http://schemas.microsoft.com/office/drawing/2014/main" val="67075486"/>
                  </a:ext>
                </a:extLst>
              </a:tr>
              <a:tr h="416094">
                <a:tc>
                  <a:txBody>
                    <a:bodyPr/>
                    <a:lstStyle/>
                    <a:p>
                      <a:pPr lvl="0">
                        <a:buNone/>
                      </a:pPr>
                      <a:r>
                        <a:rPr lang="en-US" sz="1400" b="0" i="0" u="none" strike="noStrike" noProof="0">
                          <a:solidFill>
                            <a:srgbClr val="000000"/>
                          </a:solidFill>
                          <a:effectLst/>
                          <a:latin typeface="Avenir Next LT Pro"/>
                        </a:rPr>
                        <a:t>Critical Thinking*</a:t>
                      </a:r>
                      <a:endParaRPr lang="en-US" sz="1400" b="0">
                        <a:effectLst/>
                      </a:endParaRPr>
                    </a:p>
                  </a:txBody>
                  <a:tcPr marL="0" marR="0" marT="0" marB="0" anchor="ctr"/>
                </a:tc>
                <a:tc>
                  <a:txBody>
                    <a:bodyPr/>
                    <a:lstStyle/>
                    <a:p>
                      <a:pPr lvl="0" algn="ctr">
                        <a:buNone/>
                      </a:pPr>
                      <a:r>
                        <a:rPr lang="en-US" sz="1400">
                          <a:effectLst/>
                        </a:rPr>
                        <a:t>79%</a:t>
                      </a:r>
                    </a:p>
                  </a:txBody>
                  <a:tcPr marL="0" marR="0" marT="0" marB="0" anchor="ctr"/>
                </a:tc>
                <a:extLst>
                  <a:ext uri="{0D108BD9-81ED-4DB2-BD59-A6C34878D82A}">
                    <a16:rowId xmlns:a16="http://schemas.microsoft.com/office/drawing/2014/main" val="2623513965"/>
                  </a:ext>
                </a:extLst>
              </a:tr>
              <a:tr h="416094">
                <a:tc>
                  <a:txBody>
                    <a:bodyPr/>
                    <a:lstStyle/>
                    <a:p>
                      <a:pPr lvl="0">
                        <a:buNone/>
                      </a:pPr>
                      <a:r>
                        <a:rPr lang="en-US" sz="1400" b="0" i="0" u="none" strike="noStrike" noProof="0">
                          <a:solidFill>
                            <a:srgbClr val="000000"/>
                          </a:solidFill>
                          <a:effectLst/>
                          <a:latin typeface="Avenir Next LT Pro"/>
                        </a:rPr>
                        <a:t>Resilience*</a:t>
                      </a:r>
                      <a:endParaRPr lang="en-US" b="0"/>
                    </a:p>
                  </a:txBody>
                  <a:tcPr marL="0" marR="0" marT="0" marB="0" anchor="ctr"/>
                </a:tc>
                <a:tc>
                  <a:txBody>
                    <a:bodyPr/>
                    <a:lstStyle/>
                    <a:p>
                      <a:pPr algn="ctr">
                        <a:buNone/>
                      </a:pPr>
                      <a:r>
                        <a:rPr lang="en-US" sz="1400">
                          <a:effectLst/>
                        </a:rPr>
                        <a:t>68%</a:t>
                      </a:r>
                    </a:p>
                  </a:txBody>
                  <a:tcPr marL="0" marR="0" marT="0" marB="0" anchor="ctr"/>
                </a:tc>
                <a:extLst>
                  <a:ext uri="{0D108BD9-81ED-4DB2-BD59-A6C34878D82A}">
                    <a16:rowId xmlns:a16="http://schemas.microsoft.com/office/drawing/2014/main" val="1659341709"/>
                  </a:ext>
                </a:extLst>
              </a:tr>
              <a:tr h="416094">
                <a:tc>
                  <a:txBody>
                    <a:bodyPr/>
                    <a:lstStyle/>
                    <a:p>
                      <a:pPr>
                        <a:buNone/>
                      </a:pPr>
                      <a:r>
                        <a:rPr lang="en-US" sz="1400" b="0">
                          <a:effectLst/>
                        </a:rPr>
                        <a:t>Verbal Communication*</a:t>
                      </a:r>
                    </a:p>
                  </a:txBody>
                  <a:tcPr marL="0" marR="0" marT="0" marB="0" anchor="ctr"/>
                </a:tc>
                <a:tc>
                  <a:txBody>
                    <a:bodyPr/>
                    <a:lstStyle/>
                    <a:p>
                      <a:pPr lvl="0" algn="ctr">
                        <a:buNone/>
                      </a:pPr>
                      <a:r>
                        <a:rPr lang="en-US" sz="1400">
                          <a:effectLst/>
                        </a:rPr>
                        <a:t>70%</a:t>
                      </a:r>
                    </a:p>
                  </a:txBody>
                  <a:tcPr marL="0" marR="0" marT="0" marB="0" anchor="ctr"/>
                </a:tc>
                <a:extLst>
                  <a:ext uri="{0D108BD9-81ED-4DB2-BD59-A6C34878D82A}">
                    <a16:rowId xmlns:a16="http://schemas.microsoft.com/office/drawing/2014/main" val="3588370458"/>
                  </a:ext>
                </a:extLst>
              </a:tr>
            </a:tbl>
          </a:graphicData>
        </a:graphic>
      </p:graphicFrame>
      <p:sp>
        <p:nvSpPr>
          <p:cNvPr id="11" name="TextBox 10">
            <a:extLst>
              <a:ext uri="{FF2B5EF4-FFF2-40B4-BE49-F238E27FC236}">
                <a16:creationId xmlns:a16="http://schemas.microsoft.com/office/drawing/2014/main" id="{BA1A313C-14D6-3EA9-5283-5CF0580BD5F2}"/>
              </a:ext>
            </a:extLst>
          </p:cNvPr>
          <p:cNvSpPr txBox="1"/>
          <p:nvPr/>
        </p:nvSpPr>
        <p:spPr>
          <a:xfrm>
            <a:off x="7917963" y="5666152"/>
            <a:ext cx="411935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i="1"/>
              <a:t>*Academic leaders agreed that these competencies are Extremely Important.</a:t>
            </a:r>
            <a:endParaRPr lang="en-US" sz="1200"/>
          </a:p>
        </p:txBody>
      </p:sp>
      <p:pic>
        <p:nvPicPr>
          <p:cNvPr id="13" name="Content Placeholder 12">
            <a:extLst>
              <a:ext uri="{FF2B5EF4-FFF2-40B4-BE49-F238E27FC236}">
                <a16:creationId xmlns:a16="http://schemas.microsoft.com/office/drawing/2014/main" id="{B6006506-FF8A-A52A-0782-067D0D7ACD37}"/>
              </a:ext>
            </a:extLst>
          </p:cNvPr>
          <p:cNvPicPr>
            <a:picLocks noGrp="1" noChangeAspect="1"/>
          </p:cNvPicPr>
          <p:nvPr>
            <p:ph idx="1"/>
          </p:nvPr>
        </p:nvPicPr>
        <p:blipFill>
          <a:blip r:embed="rId2"/>
          <a:stretch>
            <a:fillRect/>
          </a:stretch>
        </p:blipFill>
        <p:spPr>
          <a:xfrm>
            <a:off x="200700" y="2012358"/>
            <a:ext cx="7584613" cy="4847758"/>
          </a:xfrm>
          <a:prstGeom prst="rect">
            <a:avLst/>
          </a:prstGeom>
        </p:spPr>
      </p:pic>
    </p:spTree>
    <p:extLst>
      <p:ext uri="{BB962C8B-B14F-4D97-AF65-F5344CB8AC3E}">
        <p14:creationId xmlns:p14="http://schemas.microsoft.com/office/powerpoint/2010/main" val="1608235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54443-FC20-D40B-E91E-183122CC63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07B484-5209-26AC-FE7F-2EA470111830}"/>
              </a:ext>
            </a:extLst>
          </p:cNvPr>
          <p:cNvSpPr>
            <a:spLocks noGrp="1"/>
          </p:cNvSpPr>
          <p:nvPr>
            <p:ph type="title"/>
          </p:nvPr>
        </p:nvSpPr>
        <p:spPr/>
        <p:txBody>
          <a:bodyPr vert="horz" lIns="91440" tIns="45720" rIns="91440" bIns="45720" rtlCol="0" anchor="ctr">
            <a:noAutofit/>
          </a:bodyPr>
          <a:lstStyle/>
          <a:p>
            <a:r>
              <a:rPr lang="en-US" sz="3000">
                <a:ea typeface="+mj-lt"/>
                <a:cs typeface="+mj-lt"/>
              </a:rPr>
              <a:t>If you could only prioritize FIVE competencies from the list above, which would be most critical for future graduates' career success?</a:t>
            </a:r>
            <a:endParaRPr lang="en-US">
              <a:ea typeface="+mj-lt"/>
              <a:cs typeface="+mj-lt"/>
            </a:endParaRPr>
          </a:p>
        </p:txBody>
      </p:sp>
      <p:sp>
        <p:nvSpPr>
          <p:cNvPr id="4" name="Date Placeholder 3">
            <a:extLst>
              <a:ext uri="{FF2B5EF4-FFF2-40B4-BE49-F238E27FC236}">
                <a16:creationId xmlns:a16="http://schemas.microsoft.com/office/drawing/2014/main" id="{BC85D5B0-AA65-7614-C99A-D3ABF986C375}"/>
              </a:ext>
            </a:extLst>
          </p:cNvPr>
          <p:cNvSpPr>
            <a:spLocks noGrp="1"/>
          </p:cNvSpPr>
          <p:nvPr>
            <p:ph type="dt" sz="half" idx="10"/>
          </p:nvPr>
        </p:nvSpPr>
        <p:spPr/>
        <p:txBody>
          <a:bodyPr/>
          <a:lstStyle/>
          <a:p>
            <a:fld id="{8056B47C-FB50-4786-935C-EB3F188EFAA6}" type="datetime1">
              <a:t>7/2/2026</a:t>
            </a:fld>
            <a:endParaRPr lang="en-US"/>
          </a:p>
        </p:txBody>
      </p:sp>
      <p:sp>
        <p:nvSpPr>
          <p:cNvPr id="6" name="Slide Number Placeholder 5">
            <a:extLst>
              <a:ext uri="{FF2B5EF4-FFF2-40B4-BE49-F238E27FC236}">
                <a16:creationId xmlns:a16="http://schemas.microsoft.com/office/drawing/2014/main" id="{066535C4-3C8F-D928-8409-E6DB9E4A64D1}"/>
              </a:ext>
            </a:extLst>
          </p:cNvPr>
          <p:cNvSpPr>
            <a:spLocks noGrp="1"/>
          </p:cNvSpPr>
          <p:nvPr>
            <p:ph type="sldNum" sz="quarter" idx="12"/>
          </p:nvPr>
        </p:nvSpPr>
        <p:spPr/>
        <p:txBody>
          <a:bodyPr/>
          <a:lstStyle/>
          <a:p>
            <a:fld id="{A65A5C87-DF58-40C8-B092-1DE63DB4547E}" type="slidenum">
              <a:rPr lang="en-US" dirty="0"/>
              <a:t>23</a:t>
            </a:fld>
            <a:endParaRPr lang="en-US"/>
          </a:p>
        </p:txBody>
      </p:sp>
      <p:graphicFrame>
        <p:nvGraphicFramePr>
          <p:cNvPr id="11" name="Table 10">
            <a:extLst>
              <a:ext uri="{FF2B5EF4-FFF2-40B4-BE49-F238E27FC236}">
                <a16:creationId xmlns:a16="http://schemas.microsoft.com/office/drawing/2014/main" id="{BB34C0F7-8F27-C388-FC38-EDF4B7CD71F4}"/>
              </a:ext>
            </a:extLst>
          </p:cNvPr>
          <p:cNvGraphicFramePr>
            <a:graphicFrameLocks noGrp="1"/>
          </p:cNvGraphicFramePr>
          <p:nvPr>
            <p:extLst>
              <p:ext uri="{D42A27DB-BD31-4B8C-83A1-F6EECF244321}">
                <p14:modId xmlns:p14="http://schemas.microsoft.com/office/powerpoint/2010/main" val="2209897924"/>
              </p:ext>
            </p:extLst>
          </p:nvPr>
        </p:nvGraphicFramePr>
        <p:xfrm>
          <a:off x="7765725" y="2491153"/>
          <a:ext cx="4066668" cy="2912658"/>
        </p:xfrm>
        <a:graphic>
          <a:graphicData uri="http://schemas.openxmlformats.org/drawingml/2006/table">
            <a:tbl>
              <a:tblPr firstRow="1" bandRow="1">
                <a:tableStyleId>{5C22544A-7EE6-4342-B048-85BDC9FD1C3A}</a:tableStyleId>
              </a:tblPr>
              <a:tblGrid>
                <a:gridCol w="2942166">
                  <a:extLst>
                    <a:ext uri="{9D8B030D-6E8A-4147-A177-3AD203B41FA5}">
                      <a16:colId xmlns:a16="http://schemas.microsoft.com/office/drawing/2014/main" val="1329060465"/>
                    </a:ext>
                  </a:extLst>
                </a:gridCol>
                <a:gridCol w="1124502">
                  <a:extLst>
                    <a:ext uri="{9D8B030D-6E8A-4147-A177-3AD203B41FA5}">
                      <a16:colId xmlns:a16="http://schemas.microsoft.com/office/drawing/2014/main" val="1552938759"/>
                    </a:ext>
                  </a:extLst>
                </a:gridCol>
              </a:tblGrid>
              <a:tr h="416094">
                <a:tc>
                  <a:txBody>
                    <a:bodyPr/>
                    <a:lstStyle/>
                    <a:p>
                      <a:pPr lvl="0">
                        <a:buNone/>
                      </a:pPr>
                      <a:r>
                        <a:rPr lang="en-US" sz="1400">
                          <a:effectLst/>
                        </a:rPr>
                        <a:t>Top Six Competencies</a:t>
                      </a:r>
                    </a:p>
                  </a:txBody>
                  <a:tcPr marL="0" marR="0" marT="0" marB="0" anchor="ctr"/>
                </a:tc>
                <a:tc>
                  <a:txBody>
                    <a:bodyPr/>
                    <a:lstStyle/>
                    <a:p>
                      <a:pPr lvl="0" algn="ctr">
                        <a:buNone/>
                      </a:pPr>
                      <a:endParaRPr lang="en-US" sz="1400">
                        <a:effectLst/>
                      </a:endParaRPr>
                    </a:p>
                  </a:txBody>
                  <a:tcPr marL="0" marR="0" marT="0" marB="0" anchor="ctr"/>
                </a:tc>
                <a:extLst>
                  <a:ext uri="{0D108BD9-81ED-4DB2-BD59-A6C34878D82A}">
                    <a16:rowId xmlns:a16="http://schemas.microsoft.com/office/drawing/2014/main" val="2059608274"/>
                  </a:ext>
                </a:extLst>
              </a:tr>
              <a:tr h="416094">
                <a:tc>
                  <a:txBody>
                    <a:bodyPr/>
                    <a:lstStyle/>
                    <a:p>
                      <a:pPr>
                        <a:buNone/>
                      </a:pPr>
                      <a:r>
                        <a:rPr lang="en-US" sz="1400" b="1">
                          <a:effectLst/>
                        </a:rPr>
                        <a:t>Leadership and Professionalism*</a:t>
                      </a:r>
                    </a:p>
                  </a:txBody>
                  <a:tcPr marL="0" marR="0" marT="0" marB="0" anchor="ctr"/>
                </a:tc>
                <a:tc>
                  <a:txBody>
                    <a:bodyPr/>
                    <a:lstStyle/>
                    <a:p>
                      <a:pPr algn="ctr">
                        <a:buNone/>
                      </a:pPr>
                      <a:r>
                        <a:rPr lang="en-US" sz="1400">
                          <a:effectLst/>
                        </a:rPr>
                        <a:t>58%</a:t>
                      </a:r>
                    </a:p>
                  </a:txBody>
                  <a:tcPr marL="0" marR="0" marT="0" marB="0" anchor="ctr"/>
                </a:tc>
                <a:extLst>
                  <a:ext uri="{0D108BD9-81ED-4DB2-BD59-A6C34878D82A}">
                    <a16:rowId xmlns:a16="http://schemas.microsoft.com/office/drawing/2014/main" val="3824710514"/>
                  </a:ext>
                </a:extLst>
              </a:tr>
              <a:tr h="416094">
                <a:tc>
                  <a:txBody>
                    <a:bodyPr/>
                    <a:lstStyle/>
                    <a:p>
                      <a:pPr>
                        <a:buNone/>
                      </a:pPr>
                      <a:r>
                        <a:rPr lang="en-US" sz="1400" b="0">
                          <a:effectLst/>
                        </a:rPr>
                        <a:t>Digital Fluency</a:t>
                      </a:r>
                    </a:p>
                  </a:txBody>
                  <a:tcPr marL="0" marR="0" marT="0" marB="0" anchor="ctr"/>
                </a:tc>
                <a:tc>
                  <a:txBody>
                    <a:bodyPr/>
                    <a:lstStyle/>
                    <a:p>
                      <a:pPr lvl="0" algn="ctr">
                        <a:buNone/>
                      </a:pPr>
                      <a:r>
                        <a:rPr lang="en-US" sz="1400">
                          <a:effectLst/>
                        </a:rPr>
                        <a:t>34%</a:t>
                      </a:r>
                    </a:p>
                  </a:txBody>
                  <a:tcPr marL="0" marR="0" marT="0" marB="0" anchor="ctr"/>
                </a:tc>
                <a:extLst>
                  <a:ext uri="{0D108BD9-81ED-4DB2-BD59-A6C34878D82A}">
                    <a16:rowId xmlns:a16="http://schemas.microsoft.com/office/drawing/2014/main" val="1237518644"/>
                  </a:ext>
                </a:extLst>
              </a:tr>
              <a:tr h="416094">
                <a:tc>
                  <a:txBody>
                    <a:bodyPr/>
                    <a:lstStyle/>
                    <a:p>
                      <a:pPr lvl="0">
                        <a:buNone/>
                      </a:pPr>
                      <a:r>
                        <a:rPr lang="en-US" sz="1400" b="1" i="0" u="none" strike="noStrike" noProof="0">
                          <a:effectLst/>
                          <a:latin typeface="Avenir Next LT Pro"/>
                        </a:rPr>
                        <a:t>Collaboration/Teamwork*</a:t>
                      </a:r>
                      <a:endParaRPr lang="en-US" sz="1400" b="1">
                        <a:effectLst/>
                      </a:endParaRPr>
                    </a:p>
                  </a:txBody>
                  <a:tcPr marL="0" marR="0" marT="0" marB="0" anchor="ctr"/>
                </a:tc>
                <a:tc>
                  <a:txBody>
                    <a:bodyPr/>
                    <a:lstStyle/>
                    <a:p>
                      <a:pPr algn="ctr">
                        <a:buNone/>
                      </a:pPr>
                      <a:r>
                        <a:rPr lang="en-US" sz="1400">
                          <a:effectLst/>
                        </a:rPr>
                        <a:t>63%</a:t>
                      </a:r>
                    </a:p>
                  </a:txBody>
                  <a:tcPr marL="0" marR="0" marT="0" marB="0" anchor="ctr"/>
                </a:tc>
                <a:extLst>
                  <a:ext uri="{0D108BD9-81ED-4DB2-BD59-A6C34878D82A}">
                    <a16:rowId xmlns:a16="http://schemas.microsoft.com/office/drawing/2014/main" val="67075486"/>
                  </a:ext>
                </a:extLst>
              </a:tr>
              <a:tr h="416094">
                <a:tc>
                  <a:txBody>
                    <a:bodyPr/>
                    <a:lstStyle/>
                    <a:p>
                      <a:pPr lvl="0">
                        <a:buNone/>
                      </a:pPr>
                      <a:r>
                        <a:rPr lang="en-US" sz="1400" b="1" i="0" u="none" strike="noStrike" noProof="0">
                          <a:solidFill>
                            <a:srgbClr val="000000"/>
                          </a:solidFill>
                          <a:effectLst/>
                        </a:rPr>
                        <a:t>Adaptability/Flexibility*</a:t>
                      </a:r>
                      <a:endParaRPr lang="en-US" b="1"/>
                    </a:p>
                  </a:txBody>
                  <a:tcPr marL="0" marR="0" marT="0" marB="0" anchor="ctr"/>
                </a:tc>
                <a:tc>
                  <a:txBody>
                    <a:bodyPr/>
                    <a:lstStyle/>
                    <a:p>
                      <a:pPr lvl="0" algn="ctr">
                        <a:buNone/>
                      </a:pPr>
                      <a:r>
                        <a:rPr lang="en-US" sz="1400">
                          <a:effectLst/>
                        </a:rPr>
                        <a:t>44%</a:t>
                      </a:r>
                    </a:p>
                  </a:txBody>
                  <a:tcPr marL="0" marR="0" marT="0" marB="0" anchor="ctr"/>
                </a:tc>
                <a:extLst>
                  <a:ext uri="{0D108BD9-81ED-4DB2-BD59-A6C34878D82A}">
                    <a16:rowId xmlns:a16="http://schemas.microsoft.com/office/drawing/2014/main" val="2623513965"/>
                  </a:ext>
                </a:extLst>
              </a:tr>
              <a:tr h="416094">
                <a:tc>
                  <a:txBody>
                    <a:bodyPr/>
                    <a:lstStyle/>
                    <a:p>
                      <a:pPr lvl="0">
                        <a:buNone/>
                      </a:pPr>
                      <a:r>
                        <a:rPr lang="en-US" sz="1400" b="1" i="0" u="none" strike="noStrike" noProof="0">
                          <a:solidFill>
                            <a:srgbClr val="000000"/>
                          </a:solidFill>
                          <a:effectLst/>
                          <a:latin typeface="Avenir Next LT Pro"/>
                        </a:rPr>
                        <a:t>Critical Thinking*</a:t>
                      </a:r>
                      <a:endParaRPr lang="en-US" b="1"/>
                    </a:p>
                  </a:txBody>
                  <a:tcPr marL="0" marR="0" marT="0" marB="0" anchor="ctr"/>
                </a:tc>
                <a:tc>
                  <a:txBody>
                    <a:bodyPr/>
                    <a:lstStyle/>
                    <a:p>
                      <a:pPr lvl="0" algn="ctr">
                        <a:buNone/>
                      </a:pPr>
                      <a:r>
                        <a:rPr lang="en-US" sz="1400">
                          <a:effectLst/>
                        </a:rPr>
                        <a:t>51%</a:t>
                      </a:r>
                    </a:p>
                  </a:txBody>
                  <a:tcPr marL="0" marR="0" marT="0" marB="0" anchor="ctr"/>
                </a:tc>
                <a:extLst>
                  <a:ext uri="{0D108BD9-81ED-4DB2-BD59-A6C34878D82A}">
                    <a16:rowId xmlns:a16="http://schemas.microsoft.com/office/drawing/2014/main" val="1659341709"/>
                  </a:ext>
                </a:extLst>
              </a:tr>
              <a:tr h="416094">
                <a:tc>
                  <a:txBody>
                    <a:bodyPr/>
                    <a:lstStyle/>
                    <a:p>
                      <a:pPr>
                        <a:buNone/>
                      </a:pPr>
                      <a:r>
                        <a:rPr lang="en-US" sz="1400" b="1">
                          <a:effectLst/>
                        </a:rPr>
                        <a:t>Verbal Communication</a:t>
                      </a:r>
                    </a:p>
                  </a:txBody>
                  <a:tcPr marL="0" marR="0" marT="0" marB="0" anchor="ctr"/>
                </a:tc>
                <a:tc>
                  <a:txBody>
                    <a:bodyPr/>
                    <a:lstStyle/>
                    <a:p>
                      <a:pPr lvl="0" algn="ctr">
                        <a:buNone/>
                      </a:pPr>
                      <a:r>
                        <a:rPr lang="en-US" sz="1400">
                          <a:effectLst/>
                        </a:rPr>
                        <a:t>32%</a:t>
                      </a:r>
                    </a:p>
                  </a:txBody>
                  <a:tcPr marL="0" marR="0" marT="0" marB="0" anchor="ctr"/>
                </a:tc>
                <a:extLst>
                  <a:ext uri="{0D108BD9-81ED-4DB2-BD59-A6C34878D82A}">
                    <a16:rowId xmlns:a16="http://schemas.microsoft.com/office/drawing/2014/main" val="3588370458"/>
                  </a:ext>
                </a:extLst>
              </a:tr>
            </a:tbl>
          </a:graphicData>
        </a:graphic>
      </p:graphicFrame>
      <p:sp>
        <p:nvSpPr>
          <p:cNvPr id="13" name="TextBox 12">
            <a:extLst>
              <a:ext uri="{FF2B5EF4-FFF2-40B4-BE49-F238E27FC236}">
                <a16:creationId xmlns:a16="http://schemas.microsoft.com/office/drawing/2014/main" id="{B7BA8DE0-C8AA-8E0B-1E93-19C04C16441C}"/>
              </a:ext>
            </a:extLst>
          </p:cNvPr>
          <p:cNvSpPr txBox="1"/>
          <p:nvPr/>
        </p:nvSpPr>
        <p:spPr>
          <a:xfrm>
            <a:off x="7612673" y="5402382"/>
            <a:ext cx="436358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These skills were consistently prioritized by respondents. </a:t>
            </a:r>
          </a:p>
          <a:p>
            <a:pPr algn="ctr"/>
            <a:r>
              <a:rPr lang="en-US" sz="1200"/>
              <a:t>Skills in bold were rated Extremely Important in the previous question.</a:t>
            </a:r>
          </a:p>
          <a:p>
            <a:pPr algn="ctr"/>
            <a:r>
              <a:rPr lang="en-US" sz="1200" i="1"/>
              <a:t>*Academic leaders also prioritized these competencies.</a:t>
            </a:r>
          </a:p>
        </p:txBody>
      </p:sp>
      <p:pic>
        <p:nvPicPr>
          <p:cNvPr id="7" name="Content Placeholder 6" descr="A graph with text on it&#10;&#10;AI-generated content may be incorrect.">
            <a:extLst>
              <a:ext uri="{FF2B5EF4-FFF2-40B4-BE49-F238E27FC236}">
                <a16:creationId xmlns:a16="http://schemas.microsoft.com/office/drawing/2014/main" id="{35CC8771-3BCC-6087-845C-3B7402EDA79E}"/>
              </a:ext>
            </a:extLst>
          </p:cNvPr>
          <p:cNvPicPr>
            <a:picLocks noGrp="1" noChangeAspect="1"/>
          </p:cNvPicPr>
          <p:nvPr>
            <p:ph idx="1"/>
          </p:nvPr>
        </p:nvPicPr>
        <p:blipFill>
          <a:blip r:embed="rId2"/>
          <a:stretch>
            <a:fillRect/>
          </a:stretch>
        </p:blipFill>
        <p:spPr>
          <a:xfrm>
            <a:off x="424993" y="2128774"/>
            <a:ext cx="7114860" cy="4731342"/>
          </a:xfrm>
          <a:prstGeom prst="rect">
            <a:avLst/>
          </a:prstGeom>
        </p:spPr>
      </p:pic>
    </p:spTree>
    <p:extLst>
      <p:ext uri="{BB962C8B-B14F-4D97-AF65-F5344CB8AC3E}">
        <p14:creationId xmlns:p14="http://schemas.microsoft.com/office/powerpoint/2010/main" val="4126483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69BE7-8E0E-E737-B83E-CB1B1470E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A4E9B-E742-CE87-9151-B0CD6D301A02}"/>
              </a:ext>
            </a:extLst>
          </p:cNvPr>
          <p:cNvSpPr>
            <a:spLocks noGrp="1"/>
          </p:cNvSpPr>
          <p:nvPr>
            <p:ph type="title"/>
          </p:nvPr>
        </p:nvSpPr>
        <p:spPr/>
        <p:txBody>
          <a:bodyPr vert="horz" lIns="91440" tIns="45720" rIns="91440" bIns="45720" rtlCol="0" anchor="ctr">
            <a:noAutofit/>
          </a:bodyPr>
          <a:lstStyle/>
          <a:p>
            <a:r>
              <a:rPr lang="en-US" sz="3000">
                <a:ea typeface="+mj-lt"/>
                <a:cs typeface="+mj-lt"/>
              </a:rPr>
              <a:t>For each of the five competencies you identified as most critical for career success, how well did your SCAD education prepare you in that area?</a:t>
            </a:r>
          </a:p>
        </p:txBody>
      </p:sp>
      <p:sp>
        <p:nvSpPr>
          <p:cNvPr id="4" name="Date Placeholder 3">
            <a:extLst>
              <a:ext uri="{FF2B5EF4-FFF2-40B4-BE49-F238E27FC236}">
                <a16:creationId xmlns:a16="http://schemas.microsoft.com/office/drawing/2014/main" id="{D587E571-F2EC-32A1-4162-2663D0F4E9F2}"/>
              </a:ext>
            </a:extLst>
          </p:cNvPr>
          <p:cNvSpPr>
            <a:spLocks noGrp="1"/>
          </p:cNvSpPr>
          <p:nvPr>
            <p:ph type="dt" sz="half" idx="10"/>
          </p:nvPr>
        </p:nvSpPr>
        <p:spPr/>
        <p:txBody>
          <a:bodyPr/>
          <a:lstStyle/>
          <a:p>
            <a:fld id="{8056B47C-FB50-4786-935C-EB3F188EFAA6}" type="datetime1">
              <a:t>7/2/2026</a:t>
            </a:fld>
            <a:endParaRPr lang="en-US"/>
          </a:p>
        </p:txBody>
      </p:sp>
      <p:sp>
        <p:nvSpPr>
          <p:cNvPr id="6" name="Slide Number Placeholder 5">
            <a:extLst>
              <a:ext uri="{FF2B5EF4-FFF2-40B4-BE49-F238E27FC236}">
                <a16:creationId xmlns:a16="http://schemas.microsoft.com/office/drawing/2014/main" id="{57525BB6-2AF5-8208-E15E-48D974537233}"/>
              </a:ext>
            </a:extLst>
          </p:cNvPr>
          <p:cNvSpPr>
            <a:spLocks noGrp="1"/>
          </p:cNvSpPr>
          <p:nvPr>
            <p:ph type="sldNum" sz="quarter" idx="12"/>
          </p:nvPr>
        </p:nvSpPr>
        <p:spPr/>
        <p:txBody>
          <a:bodyPr/>
          <a:lstStyle/>
          <a:p>
            <a:fld id="{A65A5C87-DF58-40C8-B092-1DE63DB4547E}" type="slidenum">
              <a:rPr lang="en-US" dirty="0"/>
              <a:t>24</a:t>
            </a:fld>
            <a:endParaRPr lang="en-US"/>
          </a:p>
        </p:txBody>
      </p:sp>
      <p:graphicFrame>
        <p:nvGraphicFramePr>
          <p:cNvPr id="9" name="Table 8">
            <a:extLst>
              <a:ext uri="{FF2B5EF4-FFF2-40B4-BE49-F238E27FC236}">
                <a16:creationId xmlns:a16="http://schemas.microsoft.com/office/drawing/2014/main" id="{B70F60B9-6E01-97DE-D7FA-D786622B805A}"/>
              </a:ext>
            </a:extLst>
          </p:cNvPr>
          <p:cNvGraphicFramePr>
            <a:graphicFrameLocks noGrp="1"/>
          </p:cNvGraphicFramePr>
          <p:nvPr>
            <p:extLst>
              <p:ext uri="{D42A27DB-BD31-4B8C-83A1-F6EECF244321}">
                <p14:modId xmlns:p14="http://schemas.microsoft.com/office/powerpoint/2010/main" val="444370877"/>
              </p:ext>
            </p:extLst>
          </p:nvPr>
        </p:nvGraphicFramePr>
        <p:xfrm>
          <a:off x="8023266" y="2087562"/>
          <a:ext cx="3895716" cy="4714875"/>
        </p:xfrm>
        <a:graphic>
          <a:graphicData uri="http://schemas.openxmlformats.org/drawingml/2006/table">
            <a:tbl>
              <a:tblPr firstRow="1" bandRow="1">
                <a:tableStyleId>{5C22544A-7EE6-4342-B048-85BDC9FD1C3A}</a:tableStyleId>
              </a:tblPr>
              <a:tblGrid>
                <a:gridCol w="1227666">
                  <a:extLst>
                    <a:ext uri="{9D8B030D-6E8A-4147-A177-3AD203B41FA5}">
                      <a16:colId xmlns:a16="http://schemas.microsoft.com/office/drawing/2014/main" val="2476904718"/>
                    </a:ext>
                  </a:extLst>
                </a:gridCol>
                <a:gridCol w="582083">
                  <a:extLst>
                    <a:ext uri="{9D8B030D-6E8A-4147-A177-3AD203B41FA5}">
                      <a16:colId xmlns:a16="http://schemas.microsoft.com/office/drawing/2014/main" val="1515377664"/>
                    </a:ext>
                  </a:extLst>
                </a:gridCol>
                <a:gridCol w="571500">
                  <a:extLst>
                    <a:ext uri="{9D8B030D-6E8A-4147-A177-3AD203B41FA5}">
                      <a16:colId xmlns:a16="http://schemas.microsoft.com/office/drawing/2014/main" val="639858973"/>
                    </a:ext>
                  </a:extLst>
                </a:gridCol>
                <a:gridCol w="500585">
                  <a:extLst>
                    <a:ext uri="{9D8B030D-6E8A-4147-A177-3AD203B41FA5}">
                      <a16:colId xmlns:a16="http://schemas.microsoft.com/office/drawing/2014/main" val="173083551"/>
                    </a:ext>
                  </a:extLst>
                </a:gridCol>
                <a:gridCol w="508000">
                  <a:extLst>
                    <a:ext uri="{9D8B030D-6E8A-4147-A177-3AD203B41FA5}">
                      <a16:colId xmlns:a16="http://schemas.microsoft.com/office/drawing/2014/main" val="2178062512"/>
                    </a:ext>
                  </a:extLst>
                </a:gridCol>
                <a:gridCol w="505882">
                  <a:extLst>
                    <a:ext uri="{9D8B030D-6E8A-4147-A177-3AD203B41FA5}">
                      <a16:colId xmlns:a16="http://schemas.microsoft.com/office/drawing/2014/main" val="285277939"/>
                    </a:ext>
                  </a:extLst>
                </a:gridCol>
              </a:tblGrid>
              <a:tr h="885825">
                <a:tc>
                  <a:txBody>
                    <a:bodyPr/>
                    <a:lstStyle/>
                    <a:p>
                      <a:pPr fontAlgn="ctr">
                        <a:buNone/>
                      </a:pPr>
                      <a:endParaRPr lang="en-US">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1" i="0">
                          <a:solidFill>
                            <a:srgbClr val="FFFFFF"/>
                          </a:solidFill>
                          <a:effectLst/>
                          <a:latin typeface="Avenir Next LT Pro" panose="020B0504020202020204" pitchFamily="34" charset="0"/>
                        </a:rPr>
                        <a:t>EWP</a:t>
                      </a:r>
                      <a:endParaRPr lang="en-US" b="1" i="0">
                        <a:solidFill>
                          <a:srgbClr val="FFFFFF"/>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1" i="0">
                          <a:solidFill>
                            <a:srgbClr val="FFFFFF"/>
                          </a:solidFill>
                          <a:effectLst/>
                          <a:latin typeface="Avenir Next LT Pro" panose="020B0504020202020204" pitchFamily="34" charset="0"/>
                        </a:rPr>
                        <a:t>WP</a:t>
                      </a:r>
                      <a:endParaRPr lang="en-US" b="1" i="0">
                        <a:solidFill>
                          <a:srgbClr val="FFFFFF"/>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1" i="0">
                          <a:solidFill>
                            <a:srgbClr val="FFFFFF"/>
                          </a:solidFill>
                          <a:effectLst/>
                          <a:latin typeface="Avenir Next LT Pro" panose="020B0504020202020204" pitchFamily="34" charset="0"/>
                        </a:rPr>
                        <a:t>MP</a:t>
                      </a:r>
                      <a:endParaRPr lang="en-US" b="1" i="0">
                        <a:solidFill>
                          <a:srgbClr val="FFFFFF"/>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1" i="0">
                          <a:solidFill>
                            <a:srgbClr val="FFFFFF"/>
                          </a:solidFill>
                          <a:effectLst/>
                          <a:latin typeface="Avenir Next LT Pro" panose="020B0504020202020204" pitchFamily="34" charset="0"/>
                        </a:rPr>
                        <a:t>SP</a:t>
                      </a:r>
                      <a:endParaRPr lang="en-US" b="1" i="0">
                        <a:solidFill>
                          <a:srgbClr val="FFFFFF"/>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1" i="0">
                          <a:solidFill>
                            <a:srgbClr val="FFFFFF"/>
                          </a:solidFill>
                          <a:effectLst/>
                          <a:latin typeface="Avenir Next LT Pro" panose="020B0504020202020204" pitchFamily="34" charset="0"/>
                        </a:rPr>
                        <a:t>NAP</a:t>
                      </a:r>
                      <a:endParaRPr lang="en-US" b="1" i="0">
                        <a:solidFill>
                          <a:srgbClr val="FFFFFF"/>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1882762"/>
                  </a:ext>
                </a:extLst>
              </a:tr>
              <a:tr h="885825">
                <a:tc>
                  <a:txBody>
                    <a:bodyPr/>
                    <a:lstStyle/>
                    <a:p>
                      <a:pPr marL="0" indent="0" algn="l" fontAlgn="base">
                        <a:lnSpc>
                          <a:spcPts val="1200"/>
                        </a:lnSpc>
                        <a:buNone/>
                      </a:pPr>
                      <a:r>
                        <a:rPr lang="en-US" sz="1000" b="0" i="0">
                          <a:solidFill>
                            <a:srgbClr val="000000"/>
                          </a:solidFill>
                          <a:effectLst/>
                          <a:latin typeface="Avenir Next LT Pro" panose="020B0504020202020204" pitchFamily="34" charset="0"/>
                        </a:rPr>
                        <a:t>Leadership and Professionalism</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27%</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49%</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16%</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5%</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3%</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09008"/>
                  </a:ext>
                </a:extLst>
              </a:tr>
              <a:tr h="657225">
                <a:tc>
                  <a:txBody>
                    <a:bodyPr/>
                    <a:lstStyle/>
                    <a:p>
                      <a:pPr marL="0" indent="0" algn="l" fontAlgn="base">
                        <a:lnSpc>
                          <a:spcPts val="1200"/>
                        </a:lnSpc>
                        <a:buNone/>
                      </a:pPr>
                      <a:r>
                        <a:rPr lang="en-US" sz="1000" b="0" i="0">
                          <a:solidFill>
                            <a:srgbClr val="000000"/>
                          </a:solidFill>
                          <a:effectLst/>
                          <a:latin typeface="Avenir Next LT Pro" panose="020B0504020202020204" pitchFamily="34" charset="0"/>
                        </a:rPr>
                        <a:t>Digital Fluency</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32%</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35%</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15%</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14%</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3%</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102843044"/>
                  </a:ext>
                </a:extLst>
              </a:tr>
              <a:tr h="571500">
                <a:tc>
                  <a:txBody>
                    <a:bodyPr/>
                    <a:lstStyle/>
                    <a:p>
                      <a:pPr marL="0" indent="0" algn="l" fontAlgn="base">
                        <a:lnSpc>
                          <a:spcPts val="1200"/>
                        </a:lnSpc>
                        <a:buNone/>
                      </a:pPr>
                      <a:r>
                        <a:rPr lang="en-US" sz="1000" b="0" i="0">
                          <a:solidFill>
                            <a:srgbClr val="000000"/>
                          </a:solidFill>
                          <a:effectLst/>
                          <a:latin typeface="Avenir Next LT Pro" panose="020B0504020202020204" pitchFamily="34" charset="0"/>
                        </a:rPr>
                        <a:t>Collaboration/</a:t>
                      </a:r>
                      <a:endParaRPr lang="en-US" b="0" i="0">
                        <a:solidFill>
                          <a:srgbClr val="000000"/>
                        </a:solidFill>
                        <a:effectLst/>
                      </a:endParaRPr>
                    </a:p>
                    <a:p>
                      <a:pPr marL="0" indent="0" algn="l" fontAlgn="base">
                        <a:lnSpc>
                          <a:spcPts val="1200"/>
                        </a:lnSpc>
                        <a:buNone/>
                      </a:pPr>
                      <a:r>
                        <a:rPr lang="en-US" sz="1000" b="0" i="0">
                          <a:solidFill>
                            <a:srgbClr val="000000"/>
                          </a:solidFill>
                          <a:effectLst/>
                          <a:latin typeface="Avenir Next LT Pro" panose="020B0504020202020204" pitchFamily="34" charset="0"/>
                        </a:rPr>
                        <a:t>Teamwork</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39%</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33%</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18%</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7%</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2%</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10352676"/>
                  </a:ext>
                </a:extLst>
              </a:tr>
              <a:tr h="571500">
                <a:tc>
                  <a:txBody>
                    <a:bodyPr/>
                    <a:lstStyle/>
                    <a:p>
                      <a:pPr marL="0" indent="0" algn="l" fontAlgn="base">
                        <a:lnSpc>
                          <a:spcPts val="1200"/>
                        </a:lnSpc>
                        <a:buNone/>
                      </a:pPr>
                      <a:r>
                        <a:rPr lang="en-US" sz="1000" b="0" i="0" u="none" strike="noStrike">
                          <a:solidFill>
                            <a:srgbClr val="000000"/>
                          </a:solidFill>
                          <a:effectLst/>
                          <a:latin typeface="Avenir Next LT Pro" panose="020B0504020202020204" pitchFamily="34" charset="0"/>
                        </a:rPr>
                        <a:t>Adaptability/</a:t>
                      </a:r>
                      <a:endParaRPr lang="en-US" b="0" i="0">
                        <a:solidFill>
                          <a:srgbClr val="000000"/>
                        </a:solidFill>
                        <a:effectLst/>
                      </a:endParaRPr>
                    </a:p>
                    <a:p>
                      <a:pPr marL="0" indent="0" algn="l" fontAlgn="base">
                        <a:lnSpc>
                          <a:spcPts val="1200"/>
                        </a:lnSpc>
                        <a:buNone/>
                      </a:pPr>
                      <a:r>
                        <a:rPr lang="en-US" sz="1000" b="0" i="0" u="none" strike="noStrike">
                          <a:solidFill>
                            <a:srgbClr val="000000"/>
                          </a:solidFill>
                          <a:effectLst/>
                          <a:latin typeface="Avenir Next LT Pro" panose="020B0504020202020204" pitchFamily="34" charset="0"/>
                        </a:rPr>
                        <a:t>Flexibility</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32%</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35%</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20%</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11%</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2%</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86769354"/>
                  </a:ext>
                </a:extLst>
              </a:tr>
              <a:tr h="571500">
                <a:tc>
                  <a:txBody>
                    <a:bodyPr/>
                    <a:lstStyle/>
                    <a:p>
                      <a:pPr marL="0" indent="0" algn="l" fontAlgn="base">
                        <a:lnSpc>
                          <a:spcPts val="1200"/>
                        </a:lnSpc>
                        <a:buNone/>
                      </a:pPr>
                      <a:r>
                        <a:rPr lang="en-US" sz="1000" b="0" i="0">
                          <a:solidFill>
                            <a:srgbClr val="000000"/>
                          </a:solidFill>
                          <a:effectLst/>
                          <a:latin typeface="Avenir Next LT Pro" panose="020B0504020202020204" pitchFamily="34" charset="0"/>
                        </a:rPr>
                        <a:t>Critical Thinking</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29%</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42%</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18%</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7%</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4%</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98574975"/>
                  </a:ext>
                </a:extLst>
              </a:tr>
              <a:tr h="571500">
                <a:tc>
                  <a:txBody>
                    <a:bodyPr/>
                    <a:lstStyle/>
                    <a:p>
                      <a:pPr marL="0" indent="0" algn="l" fontAlgn="base">
                        <a:lnSpc>
                          <a:spcPts val="1200"/>
                        </a:lnSpc>
                        <a:buNone/>
                      </a:pPr>
                      <a:r>
                        <a:rPr lang="en-US" sz="1000" b="0" i="0">
                          <a:solidFill>
                            <a:srgbClr val="000000"/>
                          </a:solidFill>
                          <a:effectLst/>
                          <a:latin typeface="Avenir Next LT Pro" panose="020B0504020202020204" pitchFamily="34" charset="0"/>
                        </a:rPr>
                        <a:t>Verbal Communication</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16%</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40%</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24%</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13%</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panose="020B0504020202020204" pitchFamily="34" charset="0"/>
                        </a:rPr>
                        <a:t>6%</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325115063"/>
                  </a:ext>
                </a:extLst>
              </a:tr>
            </a:tbl>
          </a:graphicData>
        </a:graphic>
      </p:graphicFrame>
      <p:pic>
        <p:nvPicPr>
          <p:cNvPr id="8" name="Content Placeholder 7">
            <a:extLst>
              <a:ext uri="{FF2B5EF4-FFF2-40B4-BE49-F238E27FC236}">
                <a16:creationId xmlns:a16="http://schemas.microsoft.com/office/drawing/2014/main" id="{B80563D8-9F0D-79AE-3C66-0BCA3A088AB8}"/>
              </a:ext>
            </a:extLst>
          </p:cNvPr>
          <p:cNvPicPr>
            <a:picLocks noGrp="1" noChangeAspect="1"/>
          </p:cNvPicPr>
          <p:nvPr>
            <p:ph idx="1"/>
          </p:nvPr>
        </p:nvPicPr>
        <p:blipFill>
          <a:blip r:embed="rId2"/>
          <a:stretch>
            <a:fillRect/>
          </a:stretch>
        </p:blipFill>
        <p:spPr>
          <a:xfrm>
            <a:off x="291561" y="2086441"/>
            <a:ext cx="7551058" cy="4710176"/>
          </a:xfrm>
          <a:prstGeom prst="rect">
            <a:avLst/>
          </a:prstGeom>
        </p:spPr>
      </p:pic>
    </p:spTree>
    <p:extLst>
      <p:ext uri="{BB962C8B-B14F-4D97-AF65-F5344CB8AC3E}">
        <p14:creationId xmlns:p14="http://schemas.microsoft.com/office/powerpoint/2010/main" val="3970805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B6541-4FD1-C776-AF00-7CB5B1F32C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E84608-5B35-59DB-EA1A-30D69FD3EECE}"/>
              </a:ext>
            </a:extLst>
          </p:cNvPr>
          <p:cNvSpPr>
            <a:spLocks noGrp="1"/>
          </p:cNvSpPr>
          <p:nvPr>
            <p:ph type="title"/>
          </p:nvPr>
        </p:nvSpPr>
        <p:spPr/>
        <p:txBody>
          <a:bodyPr>
            <a:noAutofit/>
          </a:bodyPr>
          <a:lstStyle/>
          <a:p>
            <a:r>
              <a:rPr lang="en-US" sz="3000">
                <a:ea typeface="+mj-lt"/>
                <a:cs typeface="+mj-lt"/>
              </a:rPr>
              <a:t>Based on your prior experience, when should students complete the majority of their general education requirements?</a:t>
            </a:r>
          </a:p>
        </p:txBody>
      </p:sp>
      <p:sp>
        <p:nvSpPr>
          <p:cNvPr id="4" name="Date Placeholder 3">
            <a:extLst>
              <a:ext uri="{FF2B5EF4-FFF2-40B4-BE49-F238E27FC236}">
                <a16:creationId xmlns:a16="http://schemas.microsoft.com/office/drawing/2014/main" id="{D77D05F9-86F7-3F01-0EAA-7E950E66ACDC}"/>
              </a:ext>
            </a:extLst>
          </p:cNvPr>
          <p:cNvSpPr>
            <a:spLocks noGrp="1"/>
          </p:cNvSpPr>
          <p:nvPr>
            <p:ph type="dt" sz="half" idx="10"/>
          </p:nvPr>
        </p:nvSpPr>
        <p:spPr/>
        <p:txBody>
          <a:bodyPr/>
          <a:lstStyle/>
          <a:p>
            <a:fld id="{76D7E4F8-C05A-4CC4-9272-E62F74628540}" type="datetime1">
              <a:t>7/2/2026</a:t>
            </a:fld>
            <a:endParaRPr lang="en-US"/>
          </a:p>
        </p:txBody>
      </p:sp>
      <p:sp>
        <p:nvSpPr>
          <p:cNvPr id="6" name="Slide Number Placeholder 5">
            <a:extLst>
              <a:ext uri="{FF2B5EF4-FFF2-40B4-BE49-F238E27FC236}">
                <a16:creationId xmlns:a16="http://schemas.microsoft.com/office/drawing/2014/main" id="{0A3B539E-BFD1-A55C-7F09-52B74E814F6F}"/>
              </a:ext>
            </a:extLst>
          </p:cNvPr>
          <p:cNvSpPr>
            <a:spLocks noGrp="1"/>
          </p:cNvSpPr>
          <p:nvPr>
            <p:ph type="sldNum" sz="quarter" idx="12"/>
          </p:nvPr>
        </p:nvSpPr>
        <p:spPr/>
        <p:txBody>
          <a:bodyPr/>
          <a:lstStyle/>
          <a:p>
            <a:fld id="{A65A5C87-DF58-40C8-B092-1DE63DB4547E}" type="slidenum">
              <a:rPr lang="en-US" dirty="0"/>
              <a:t>25</a:t>
            </a:fld>
            <a:endParaRPr lang="en-US"/>
          </a:p>
        </p:txBody>
      </p:sp>
      <p:graphicFrame>
        <p:nvGraphicFramePr>
          <p:cNvPr id="9" name="Table 8">
            <a:extLst>
              <a:ext uri="{FF2B5EF4-FFF2-40B4-BE49-F238E27FC236}">
                <a16:creationId xmlns:a16="http://schemas.microsoft.com/office/drawing/2014/main" id="{E1B917E1-0ECA-6E8C-7AA9-B98E5D2AE156}"/>
              </a:ext>
            </a:extLst>
          </p:cNvPr>
          <p:cNvGraphicFramePr>
            <a:graphicFrameLocks noGrp="1"/>
          </p:cNvGraphicFramePr>
          <p:nvPr>
            <p:extLst>
              <p:ext uri="{D42A27DB-BD31-4B8C-83A1-F6EECF244321}">
                <p14:modId xmlns:p14="http://schemas.microsoft.com/office/powerpoint/2010/main" val="815529048"/>
              </p:ext>
            </p:extLst>
          </p:nvPr>
        </p:nvGraphicFramePr>
        <p:xfrm>
          <a:off x="7313083" y="3100916"/>
          <a:ext cx="4368514" cy="2123439"/>
        </p:xfrm>
        <a:graphic>
          <a:graphicData uri="http://schemas.openxmlformats.org/drawingml/2006/table">
            <a:tbl>
              <a:tblPr bandRow="1">
                <a:tableStyleId>{5C22544A-7EE6-4342-B048-85BDC9FD1C3A}</a:tableStyleId>
              </a:tblPr>
              <a:tblGrid>
                <a:gridCol w="3472154">
                  <a:extLst>
                    <a:ext uri="{9D8B030D-6E8A-4147-A177-3AD203B41FA5}">
                      <a16:colId xmlns:a16="http://schemas.microsoft.com/office/drawing/2014/main" val="104493791"/>
                    </a:ext>
                  </a:extLst>
                </a:gridCol>
                <a:gridCol w="896360">
                  <a:extLst>
                    <a:ext uri="{9D8B030D-6E8A-4147-A177-3AD203B41FA5}">
                      <a16:colId xmlns:a16="http://schemas.microsoft.com/office/drawing/2014/main" val="487755625"/>
                    </a:ext>
                  </a:extLst>
                </a:gridCol>
              </a:tblGrid>
              <a:tr h="423333">
                <a:tc>
                  <a:txBody>
                    <a:bodyPr/>
                    <a:lstStyle/>
                    <a:p>
                      <a:pPr>
                        <a:buNone/>
                      </a:pPr>
                      <a:r>
                        <a:rPr lang="en-US" sz="1400">
                          <a:effectLst/>
                        </a:rPr>
                        <a:t>Primarily in their first year</a:t>
                      </a:r>
                    </a:p>
                  </a:txBody>
                  <a:tcPr marL="0" marR="0" marT="0" marB="0" anchor="ctr"/>
                </a:tc>
                <a:tc>
                  <a:txBody>
                    <a:bodyPr/>
                    <a:lstStyle/>
                    <a:p>
                      <a:pPr algn="ctr">
                        <a:buNone/>
                      </a:pPr>
                      <a:r>
                        <a:rPr lang="en-US" sz="1400">
                          <a:effectLst/>
                        </a:rPr>
                        <a:t>45%</a:t>
                      </a:r>
                    </a:p>
                  </a:txBody>
                  <a:tcPr marL="0" marR="0" marT="0" marB="0" anchor="ctr"/>
                </a:tc>
                <a:extLst>
                  <a:ext uri="{0D108BD9-81ED-4DB2-BD59-A6C34878D82A}">
                    <a16:rowId xmlns:a16="http://schemas.microsoft.com/office/drawing/2014/main" val="170682570"/>
                  </a:ext>
                </a:extLst>
              </a:tr>
              <a:tr h="423333">
                <a:tc>
                  <a:txBody>
                    <a:bodyPr/>
                    <a:lstStyle/>
                    <a:p>
                      <a:pPr>
                        <a:buNone/>
                      </a:pPr>
                      <a:r>
                        <a:rPr lang="en-US" sz="1400">
                          <a:effectLst/>
                        </a:rPr>
                        <a:t>Primarily in their second year</a:t>
                      </a:r>
                    </a:p>
                  </a:txBody>
                  <a:tcPr marL="0" marR="0" marT="0" marB="0" anchor="ctr"/>
                </a:tc>
                <a:tc>
                  <a:txBody>
                    <a:bodyPr/>
                    <a:lstStyle/>
                    <a:p>
                      <a:pPr algn="ctr">
                        <a:buNone/>
                      </a:pPr>
                      <a:r>
                        <a:rPr lang="en-US" sz="1400">
                          <a:effectLst/>
                        </a:rPr>
                        <a:t>6%</a:t>
                      </a:r>
                    </a:p>
                  </a:txBody>
                  <a:tcPr marL="0" marR="0" marT="0" marB="0" anchor="ctr"/>
                </a:tc>
                <a:extLst>
                  <a:ext uri="{0D108BD9-81ED-4DB2-BD59-A6C34878D82A}">
                    <a16:rowId xmlns:a16="http://schemas.microsoft.com/office/drawing/2014/main" val="217386188"/>
                  </a:ext>
                </a:extLst>
              </a:tr>
              <a:tr h="423333">
                <a:tc>
                  <a:txBody>
                    <a:bodyPr/>
                    <a:lstStyle/>
                    <a:p>
                      <a:pPr>
                        <a:buNone/>
                      </a:pPr>
                      <a:r>
                        <a:rPr lang="en-US" sz="1400">
                          <a:effectLst/>
                        </a:rPr>
                        <a:t>Distributed evenly throughout all four years</a:t>
                      </a:r>
                    </a:p>
                  </a:txBody>
                  <a:tcPr marL="0" marR="0" marT="0" marB="0" anchor="ctr"/>
                </a:tc>
                <a:tc>
                  <a:txBody>
                    <a:bodyPr/>
                    <a:lstStyle/>
                    <a:p>
                      <a:pPr algn="ctr">
                        <a:buNone/>
                      </a:pPr>
                      <a:r>
                        <a:rPr lang="en-US" sz="1400">
                          <a:effectLst/>
                        </a:rPr>
                        <a:t>22%</a:t>
                      </a:r>
                    </a:p>
                  </a:txBody>
                  <a:tcPr marL="0" marR="0" marT="0" marB="0" anchor="ctr"/>
                </a:tc>
                <a:extLst>
                  <a:ext uri="{0D108BD9-81ED-4DB2-BD59-A6C34878D82A}">
                    <a16:rowId xmlns:a16="http://schemas.microsoft.com/office/drawing/2014/main" val="2114961032"/>
                  </a:ext>
                </a:extLst>
              </a:tr>
              <a:tr h="423333">
                <a:tc>
                  <a:txBody>
                    <a:bodyPr/>
                    <a:lstStyle/>
                    <a:p>
                      <a:pPr>
                        <a:buNone/>
                      </a:pPr>
                      <a:r>
                        <a:rPr lang="en-US" sz="1400">
                          <a:effectLst/>
                        </a:rPr>
                        <a:t>Timing doesn't matter - whenever it fits around major curriculum courses</a:t>
                      </a:r>
                    </a:p>
                  </a:txBody>
                  <a:tcPr marL="0" marR="0" marT="0" marB="0" anchor="ctr"/>
                </a:tc>
                <a:tc>
                  <a:txBody>
                    <a:bodyPr/>
                    <a:lstStyle/>
                    <a:p>
                      <a:pPr algn="ctr">
                        <a:buNone/>
                      </a:pPr>
                      <a:r>
                        <a:rPr lang="en-US" sz="1400" b="1">
                          <a:effectLst/>
                        </a:rPr>
                        <a:t>20%</a:t>
                      </a:r>
                    </a:p>
                  </a:txBody>
                  <a:tcPr marL="0" marR="0" marT="0" marB="0" anchor="ctr"/>
                </a:tc>
                <a:extLst>
                  <a:ext uri="{0D108BD9-81ED-4DB2-BD59-A6C34878D82A}">
                    <a16:rowId xmlns:a16="http://schemas.microsoft.com/office/drawing/2014/main" val="3859904600"/>
                  </a:ext>
                </a:extLst>
              </a:tr>
              <a:tr h="423333">
                <a:tc>
                  <a:txBody>
                    <a:bodyPr/>
                    <a:lstStyle/>
                    <a:p>
                      <a:pPr>
                        <a:buNone/>
                      </a:pPr>
                      <a:r>
                        <a:rPr lang="en-US" sz="1400">
                          <a:effectLst/>
                        </a:rPr>
                        <a:t>Other:</a:t>
                      </a:r>
                    </a:p>
                  </a:txBody>
                  <a:tcPr marL="0" marR="0" marT="0" marB="0" anchor="ctr"/>
                </a:tc>
                <a:tc>
                  <a:txBody>
                    <a:bodyPr/>
                    <a:lstStyle/>
                    <a:p>
                      <a:pPr algn="ctr">
                        <a:buNone/>
                      </a:pPr>
                      <a:r>
                        <a:rPr lang="en-US" sz="1400">
                          <a:effectLst/>
                        </a:rPr>
                        <a:t>7%</a:t>
                      </a:r>
                    </a:p>
                  </a:txBody>
                  <a:tcPr marL="0" marR="0" marT="0" marB="0" anchor="ctr"/>
                </a:tc>
                <a:extLst>
                  <a:ext uri="{0D108BD9-81ED-4DB2-BD59-A6C34878D82A}">
                    <a16:rowId xmlns:a16="http://schemas.microsoft.com/office/drawing/2014/main" val="629877653"/>
                  </a:ext>
                </a:extLst>
              </a:tr>
            </a:tbl>
          </a:graphicData>
        </a:graphic>
      </p:graphicFrame>
      <p:sp>
        <p:nvSpPr>
          <p:cNvPr id="14" name="TextBox 13">
            <a:extLst>
              <a:ext uri="{FF2B5EF4-FFF2-40B4-BE49-F238E27FC236}">
                <a16:creationId xmlns:a16="http://schemas.microsoft.com/office/drawing/2014/main" id="{34F22BDA-CD76-F21F-6289-D7B8429126D0}"/>
              </a:ext>
            </a:extLst>
          </p:cNvPr>
          <p:cNvSpPr txBox="1"/>
          <p:nvPr/>
        </p:nvSpPr>
        <p:spPr>
          <a:xfrm>
            <a:off x="7308198" y="5216766"/>
            <a:ext cx="437905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i="1"/>
              <a:t>9% </a:t>
            </a:r>
            <a:r>
              <a:rPr lang="en-US" sz="1200" i="1"/>
              <a:t>of Academic Leaders responded Timing doesn't matter, </a:t>
            </a:r>
          </a:p>
          <a:p>
            <a:pPr algn="ctr"/>
            <a:r>
              <a:rPr lang="en-US" sz="1200" i="1"/>
              <a:t>and </a:t>
            </a:r>
            <a:r>
              <a:rPr lang="en-US" sz="1200" b="1" i="1"/>
              <a:t>18% </a:t>
            </a:r>
            <a:r>
              <a:rPr lang="en-US" sz="1200" i="1"/>
              <a:t>responded Other.</a:t>
            </a:r>
          </a:p>
        </p:txBody>
      </p:sp>
      <p:pic>
        <p:nvPicPr>
          <p:cNvPr id="7" name="Content Placeholder 6" descr="A graph with orange bars&#10;&#10;AI-generated content may be incorrect.">
            <a:extLst>
              <a:ext uri="{FF2B5EF4-FFF2-40B4-BE49-F238E27FC236}">
                <a16:creationId xmlns:a16="http://schemas.microsoft.com/office/drawing/2014/main" id="{2B1BDDE7-75F5-EB82-580E-66728855F73B}"/>
              </a:ext>
            </a:extLst>
          </p:cNvPr>
          <p:cNvPicPr>
            <a:picLocks noGrp="1" noChangeAspect="1"/>
          </p:cNvPicPr>
          <p:nvPr>
            <p:ph idx="1"/>
          </p:nvPr>
        </p:nvPicPr>
        <p:blipFill>
          <a:blip r:embed="rId2"/>
          <a:stretch>
            <a:fillRect/>
          </a:stretch>
        </p:blipFill>
        <p:spPr>
          <a:xfrm>
            <a:off x="561430" y="2308691"/>
            <a:ext cx="6302237" cy="3694176"/>
          </a:xfrm>
          <a:prstGeom prst="rect">
            <a:avLst/>
          </a:prstGeom>
        </p:spPr>
      </p:pic>
    </p:spTree>
    <p:extLst>
      <p:ext uri="{BB962C8B-B14F-4D97-AF65-F5344CB8AC3E}">
        <p14:creationId xmlns:p14="http://schemas.microsoft.com/office/powerpoint/2010/main" val="4216124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3EC86-0ADF-3130-EDC1-11BC8D4AF1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68D5C2-AC5A-EE46-863D-8FC19A3EB1D6}"/>
              </a:ext>
            </a:extLst>
          </p:cNvPr>
          <p:cNvSpPr>
            <a:spLocks noGrp="1"/>
          </p:cNvSpPr>
          <p:nvPr>
            <p:ph type="title"/>
          </p:nvPr>
        </p:nvSpPr>
        <p:spPr/>
        <p:txBody>
          <a:bodyPr>
            <a:noAutofit/>
          </a:bodyPr>
          <a:lstStyle/>
          <a:p>
            <a:r>
              <a:rPr lang="en-US" sz="3000">
                <a:ea typeface="+mj-lt"/>
                <a:cs typeface="+mj-lt"/>
              </a:rPr>
              <a:t>Based on your prior experience, when should students complete the majority of their general education requirements?</a:t>
            </a:r>
            <a:endParaRPr lang="en-US">
              <a:ea typeface="+mj-lt"/>
              <a:cs typeface="+mj-lt"/>
            </a:endParaRPr>
          </a:p>
        </p:txBody>
      </p:sp>
      <p:sp>
        <p:nvSpPr>
          <p:cNvPr id="4" name="Date Placeholder 3">
            <a:extLst>
              <a:ext uri="{FF2B5EF4-FFF2-40B4-BE49-F238E27FC236}">
                <a16:creationId xmlns:a16="http://schemas.microsoft.com/office/drawing/2014/main" id="{D511E195-D0D4-B86F-CD5F-FD4FFC4F01DC}"/>
              </a:ext>
            </a:extLst>
          </p:cNvPr>
          <p:cNvSpPr>
            <a:spLocks noGrp="1"/>
          </p:cNvSpPr>
          <p:nvPr>
            <p:ph type="dt" sz="half" idx="10"/>
          </p:nvPr>
        </p:nvSpPr>
        <p:spPr/>
        <p:txBody>
          <a:bodyPr/>
          <a:lstStyle/>
          <a:p>
            <a:fld id="{BE50C213-D6AB-4D4A-956F-B247AAEC048E}" type="datetime1">
              <a:t>7/2/2026</a:t>
            </a:fld>
            <a:endParaRPr lang="en-US"/>
          </a:p>
        </p:txBody>
      </p:sp>
      <p:sp>
        <p:nvSpPr>
          <p:cNvPr id="6" name="Slide Number Placeholder 5">
            <a:extLst>
              <a:ext uri="{FF2B5EF4-FFF2-40B4-BE49-F238E27FC236}">
                <a16:creationId xmlns:a16="http://schemas.microsoft.com/office/drawing/2014/main" id="{EAC251D9-CA11-FA88-2933-45006FAEDE58}"/>
              </a:ext>
            </a:extLst>
          </p:cNvPr>
          <p:cNvSpPr>
            <a:spLocks noGrp="1"/>
          </p:cNvSpPr>
          <p:nvPr>
            <p:ph type="sldNum" sz="quarter" idx="12"/>
          </p:nvPr>
        </p:nvSpPr>
        <p:spPr/>
        <p:txBody>
          <a:bodyPr/>
          <a:lstStyle/>
          <a:p>
            <a:fld id="{A65A5C87-DF58-40C8-B092-1DE63DB4547E}" type="slidenum">
              <a:rPr lang="en-US" dirty="0"/>
              <a:t>26</a:t>
            </a:fld>
            <a:endParaRPr lang="en-US"/>
          </a:p>
        </p:txBody>
      </p:sp>
      <p:sp>
        <p:nvSpPr>
          <p:cNvPr id="5" name="Content Placeholder 4">
            <a:extLst>
              <a:ext uri="{FF2B5EF4-FFF2-40B4-BE49-F238E27FC236}">
                <a16:creationId xmlns:a16="http://schemas.microsoft.com/office/drawing/2014/main" id="{443DC33B-CE76-4F24-5A77-490892CE630E}"/>
              </a:ext>
            </a:extLst>
          </p:cNvPr>
          <p:cNvSpPr>
            <a:spLocks noGrp="1"/>
          </p:cNvSpPr>
          <p:nvPr>
            <p:ph idx="1"/>
          </p:nvPr>
        </p:nvSpPr>
        <p:spPr>
          <a:xfrm>
            <a:off x="1115568" y="2214254"/>
            <a:ext cx="10168128" cy="4299867"/>
          </a:xfrm>
        </p:spPr>
        <p:txBody>
          <a:bodyPr vert="horz" lIns="91440" tIns="45720" rIns="91440" bIns="45720" rtlCol="0" anchor="t">
            <a:normAutofit/>
          </a:bodyPr>
          <a:lstStyle/>
          <a:p>
            <a:pPr marL="0" indent="0">
              <a:lnSpc>
                <a:spcPct val="100000"/>
              </a:lnSpc>
              <a:buNone/>
            </a:pPr>
            <a:r>
              <a:rPr lang="en-US" sz="1800">
                <a:ea typeface="+mn-lt"/>
                <a:cs typeface="+mn-lt"/>
              </a:rPr>
              <a:t>Other</a:t>
            </a:r>
          </a:p>
          <a:p>
            <a:r>
              <a:rPr lang="en-US" sz="1400" b="1">
                <a:ea typeface="+mn-lt"/>
                <a:cs typeface="+mn-lt"/>
              </a:rPr>
              <a:t>Alumni responses on gen ed timing were varied, with no single clear consensus.</a:t>
            </a:r>
            <a:r>
              <a:rPr lang="en-US" sz="1400">
                <a:ea typeface="+mn-lt"/>
                <a:cs typeface="+mn-lt"/>
              </a:rPr>
              <a:t> Many favored completing the majority of requirements in the first one to two years to free up later years for major-focused work, while others advocated for distributing competency development across the full degree — arguing that skills like professionalism, research, and communication need repeated practice over time rather than a one-time exposure. </a:t>
            </a:r>
          </a:p>
          <a:p>
            <a:r>
              <a:rPr lang="en-US" sz="1400" b="1">
                <a:ea typeface="+mn-lt"/>
                <a:cs typeface="+mn-lt"/>
              </a:rPr>
              <a:t>Several respondents emphasized sequencing and flexibility over rigid timing.</a:t>
            </a:r>
            <a:r>
              <a:rPr lang="en-US" sz="1400">
                <a:ea typeface="+mn-lt"/>
                <a:cs typeface="+mn-lt"/>
              </a:rPr>
              <a:t> Responses noted that course availability was a real barrier, that some gen ed courses are prerequisites for major success and should come early, while others (particularly lecture-based ones) could be saved for later to balance studio-heavy schedules. A few also called for gen ed requirements to be re-examined on a major-by-major basis rather than applied uniformly.</a:t>
            </a:r>
            <a:endParaRPr lang="en-US">
              <a:ea typeface="+mn-lt"/>
              <a:cs typeface="+mn-lt"/>
            </a:endParaRPr>
          </a:p>
          <a:p>
            <a:r>
              <a:rPr lang="en-US" sz="1400" b="1">
                <a:ea typeface="+mn-lt"/>
                <a:cs typeface="+mn-lt"/>
              </a:rPr>
              <a:t>A notable undercurrent of skepticism about the value of gen ed as currently structured also emerged.</a:t>
            </a:r>
            <a:r>
              <a:rPr lang="en-US" sz="1400">
                <a:ea typeface="+mn-lt"/>
                <a:cs typeface="+mn-lt"/>
              </a:rPr>
              <a:t> Some respondents felt gen ed requirements delayed access to major coursework without sufficient payoff, with one calling for a full re-examination of which courses count as "general" — arguing that business and professional application skills should be included — and others expressing frustration that required courses were rarely available when needed, disrupting progress and sometimes extending time to graduation.</a:t>
            </a:r>
            <a:endParaRPr lang="en-US">
              <a:ea typeface="+mn-lt"/>
              <a:cs typeface="+mn-lt"/>
            </a:endParaRPr>
          </a:p>
          <a:p>
            <a:pPr marL="283210" indent="-283210">
              <a:lnSpc>
                <a:spcPct val="100000"/>
              </a:lnSpc>
              <a:spcBef>
                <a:spcPts val="0"/>
              </a:spcBef>
            </a:pPr>
            <a:endParaRPr lang="en-US" sz="1400"/>
          </a:p>
        </p:txBody>
      </p:sp>
      <p:sp>
        <p:nvSpPr>
          <p:cNvPr id="7" name="TextBox 6">
            <a:extLst>
              <a:ext uri="{FF2B5EF4-FFF2-40B4-BE49-F238E27FC236}">
                <a16:creationId xmlns:a16="http://schemas.microsoft.com/office/drawing/2014/main" id="{B0BD0E50-0649-A28D-FF94-8D58984CF967}"/>
              </a:ext>
            </a:extLst>
          </p:cNvPr>
          <p:cNvSpPr txBox="1"/>
          <p:nvPr/>
        </p:nvSpPr>
        <p:spPr>
          <a:xfrm>
            <a:off x="4718538" y="6408615"/>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1947364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9FC3B-5EE6-C81C-88F7-F1B60CA0D4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C1AB25-556D-A013-9E40-C8EC49BF6CB8}"/>
              </a:ext>
            </a:extLst>
          </p:cNvPr>
          <p:cNvSpPr>
            <a:spLocks noGrp="1"/>
          </p:cNvSpPr>
          <p:nvPr>
            <p:ph type="title"/>
          </p:nvPr>
        </p:nvSpPr>
        <p:spPr/>
        <p:txBody>
          <a:bodyPr/>
          <a:lstStyle/>
          <a:p>
            <a:r>
              <a:rPr lang="en-US"/>
              <a:t>AI Section</a:t>
            </a:r>
            <a:br>
              <a:rPr lang="en-US"/>
            </a:br>
            <a:br>
              <a:rPr lang="en-US"/>
            </a:br>
            <a:r>
              <a:rPr lang="en-US" sz="2400"/>
              <a:t>Students who completed their undergraduate, graduate, or both degrees at SCAD.</a:t>
            </a:r>
          </a:p>
        </p:txBody>
      </p:sp>
      <p:sp>
        <p:nvSpPr>
          <p:cNvPr id="3" name="Date Placeholder 2">
            <a:extLst>
              <a:ext uri="{FF2B5EF4-FFF2-40B4-BE49-F238E27FC236}">
                <a16:creationId xmlns:a16="http://schemas.microsoft.com/office/drawing/2014/main" id="{6CFD8536-FA3C-481C-0B81-80F20F3102F1}"/>
              </a:ext>
            </a:extLst>
          </p:cNvPr>
          <p:cNvSpPr>
            <a:spLocks noGrp="1"/>
          </p:cNvSpPr>
          <p:nvPr>
            <p:ph type="dt" sz="half" idx="10"/>
          </p:nvPr>
        </p:nvSpPr>
        <p:spPr/>
        <p:txBody>
          <a:bodyPr/>
          <a:lstStyle/>
          <a:p>
            <a:fld id="{32C4A6FB-BEB4-42C1-993E-B771F56BB7BB}" type="datetime1">
              <a:t>7/2/2026</a:t>
            </a:fld>
            <a:endParaRPr lang="en-US"/>
          </a:p>
        </p:txBody>
      </p:sp>
      <p:sp>
        <p:nvSpPr>
          <p:cNvPr id="5" name="Slide Number Placeholder 4">
            <a:extLst>
              <a:ext uri="{FF2B5EF4-FFF2-40B4-BE49-F238E27FC236}">
                <a16:creationId xmlns:a16="http://schemas.microsoft.com/office/drawing/2014/main" id="{6814DE8F-EFA0-5007-6905-CA18097061D3}"/>
              </a:ext>
            </a:extLst>
          </p:cNvPr>
          <p:cNvSpPr>
            <a:spLocks noGrp="1"/>
          </p:cNvSpPr>
          <p:nvPr>
            <p:ph type="sldNum" sz="quarter" idx="12"/>
          </p:nvPr>
        </p:nvSpPr>
        <p:spPr/>
        <p:txBody>
          <a:bodyPr/>
          <a:lstStyle/>
          <a:p>
            <a:fld id="{A65A5C87-DF58-40C8-B092-1DE63DB4547E}" type="slidenum">
              <a:rPr lang="en-US" dirty="0"/>
              <a:t>27</a:t>
            </a:fld>
            <a:endParaRPr lang="en-US"/>
          </a:p>
        </p:txBody>
      </p:sp>
    </p:spTree>
    <p:extLst>
      <p:ext uri="{BB962C8B-B14F-4D97-AF65-F5344CB8AC3E}">
        <p14:creationId xmlns:p14="http://schemas.microsoft.com/office/powerpoint/2010/main" val="1797813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52222-295D-BF59-0069-9A77257941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E2AEDC-E29D-EEE8-4921-2AED2986A11D}"/>
              </a:ext>
            </a:extLst>
          </p:cNvPr>
          <p:cNvSpPr>
            <a:spLocks noGrp="1"/>
          </p:cNvSpPr>
          <p:nvPr>
            <p:ph type="title"/>
          </p:nvPr>
        </p:nvSpPr>
        <p:spPr/>
        <p:txBody>
          <a:bodyPr>
            <a:normAutofit fontScale="90000"/>
          </a:bodyPr>
          <a:lstStyle/>
          <a:p>
            <a:r>
              <a:rPr lang="en-US"/>
              <a:t>Please indicate how often each of the following statements applies to you.</a:t>
            </a:r>
          </a:p>
        </p:txBody>
      </p:sp>
      <p:sp>
        <p:nvSpPr>
          <p:cNvPr id="4" name="Date Placeholder 3">
            <a:extLst>
              <a:ext uri="{FF2B5EF4-FFF2-40B4-BE49-F238E27FC236}">
                <a16:creationId xmlns:a16="http://schemas.microsoft.com/office/drawing/2014/main" id="{81400F80-8EC6-D956-3226-F3A600DDD50A}"/>
              </a:ext>
            </a:extLst>
          </p:cNvPr>
          <p:cNvSpPr>
            <a:spLocks noGrp="1"/>
          </p:cNvSpPr>
          <p:nvPr>
            <p:ph type="dt" sz="half" idx="10"/>
          </p:nvPr>
        </p:nvSpPr>
        <p:spPr/>
        <p:txBody>
          <a:bodyPr/>
          <a:lstStyle/>
          <a:p>
            <a:fld id="{E3DE8085-08E9-4E42-9520-B073D8207020}" type="datetime1">
              <a:t>7/2/2026</a:t>
            </a:fld>
            <a:endParaRPr lang="en-US"/>
          </a:p>
        </p:txBody>
      </p:sp>
      <p:sp>
        <p:nvSpPr>
          <p:cNvPr id="6" name="Slide Number Placeholder 5">
            <a:extLst>
              <a:ext uri="{FF2B5EF4-FFF2-40B4-BE49-F238E27FC236}">
                <a16:creationId xmlns:a16="http://schemas.microsoft.com/office/drawing/2014/main" id="{3267D3A8-55AF-B6D2-4CD4-4856DBB251FC}"/>
              </a:ext>
            </a:extLst>
          </p:cNvPr>
          <p:cNvSpPr>
            <a:spLocks noGrp="1"/>
          </p:cNvSpPr>
          <p:nvPr>
            <p:ph type="sldNum" sz="quarter" idx="12"/>
          </p:nvPr>
        </p:nvSpPr>
        <p:spPr/>
        <p:txBody>
          <a:bodyPr/>
          <a:lstStyle/>
          <a:p>
            <a:fld id="{A65A5C87-DF58-40C8-B092-1DE63DB4547E}" type="slidenum">
              <a:rPr lang="en-US" dirty="0"/>
              <a:t>28</a:t>
            </a:fld>
            <a:endParaRPr lang="en-US"/>
          </a:p>
        </p:txBody>
      </p:sp>
      <p:sp>
        <p:nvSpPr>
          <p:cNvPr id="8" name="TextBox 7">
            <a:extLst>
              <a:ext uri="{FF2B5EF4-FFF2-40B4-BE49-F238E27FC236}">
                <a16:creationId xmlns:a16="http://schemas.microsoft.com/office/drawing/2014/main" id="{281F2ED6-F1D7-8315-29D5-AAC1A050B829}"/>
              </a:ext>
            </a:extLst>
          </p:cNvPr>
          <p:cNvSpPr txBox="1"/>
          <p:nvPr/>
        </p:nvSpPr>
        <p:spPr>
          <a:xfrm>
            <a:off x="8425961" y="3612173"/>
            <a:ext cx="3464007"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a:t>Takeaways:</a:t>
            </a:r>
          </a:p>
          <a:p>
            <a:endParaRPr lang="en-US" sz="1400"/>
          </a:p>
          <a:p>
            <a:pPr marL="285750" indent="-285750">
              <a:buFont typeface="Arial"/>
              <a:buChar char="•"/>
            </a:pPr>
            <a:r>
              <a:rPr lang="en-US" sz="1400">
                <a:ea typeface="+mn-lt"/>
                <a:cs typeface="+mn-lt"/>
              </a:rPr>
              <a:t>Alumni report the highest fear of any group on every consequence-related statement — most notably AI misuse (</a:t>
            </a:r>
            <a:r>
              <a:rPr lang="en-US" sz="1400" b="1">
                <a:ea typeface="+mn-lt"/>
                <a:cs typeface="+mn-lt"/>
              </a:rPr>
              <a:t>81%</a:t>
            </a:r>
            <a:r>
              <a:rPr lang="en-US" sz="1400">
                <a:ea typeface="+mn-lt"/>
                <a:cs typeface="+mn-lt"/>
              </a:rPr>
              <a:t> "</a:t>
            </a:r>
            <a:r>
              <a:rPr lang="en-US" sz="1400" b="1">
                <a:ea typeface="+mn-lt"/>
                <a:cs typeface="+mn-lt"/>
              </a:rPr>
              <a:t>Always</a:t>
            </a:r>
            <a:r>
              <a:rPr lang="en-US" sz="1400">
                <a:ea typeface="+mn-lt"/>
                <a:cs typeface="+mn-lt"/>
              </a:rPr>
              <a:t>"/"</a:t>
            </a:r>
            <a:r>
              <a:rPr lang="en-US" sz="1400" b="1">
                <a:ea typeface="+mn-lt"/>
                <a:cs typeface="+mn-lt"/>
              </a:rPr>
              <a:t>Usually</a:t>
            </a:r>
            <a:r>
              <a:rPr lang="en-US" sz="1400">
                <a:ea typeface="+mn-lt"/>
                <a:cs typeface="+mn-lt"/>
              </a:rPr>
              <a:t>"), dependency (</a:t>
            </a:r>
            <a:r>
              <a:rPr lang="en-US" sz="1400" b="1">
                <a:ea typeface="+mn-lt"/>
                <a:cs typeface="+mn-lt"/>
              </a:rPr>
              <a:t>67%</a:t>
            </a:r>
            <a:r>
              <a:rPr lang="en-US" sz="1400">
                <a:ea typeface="+mn-lt"/>
                <a:cs typeface="+mn-lt"/>
              </a:rPr>
              <a:t>), and job replacement (</a:t>
            </a:r>
            <a:r>
              <a:rPr lang="en-US" sz="1400" b="1">
                <a:ea typeface="+mn-lt"/>
                <a:cs typeface="+mn-lt"/>
              </a:rPr>
              <a:t>64%</a:t>
            </a:r>
            <a:r>
              <a:rPr lang="en-US" sz="1400">
                <a:ea typeface="+mn-lt"/>
                <a:cs typeface="+mn-lt"/>
              </a:rPr>
              <a:t>).</a:t>
            </a:r>
          </a:p>
        </p:txBody>
      </p:sp>
      <p:pic>
        <p:nvPicPr>
          <p:cNvPr id="7" name="Content Placeholder 6">
            <a:extLst>
              <a:ext uri="{FF2B5EF4-FFF2-40B4-BE49-F238E27FC236}">
                <a16:creationId xmlns:a16="http://schemas.microsoft.com/office/drawing/2014/main" id="{9C94D20C-2AAF-70AC-AF25-2A263C6AF9A6}"/>
              </a:ext>
            </a:extLst>
          </p:cNvPr>
          <p:cNvPicPr>
            <a:picLocks noGrp="1" noChangeAspect="1"/>
          </p:cNvPicPr>
          <p:nvPr>
            <p:ph idx="1"/>
          </p:nvPr>
        </p:nvPicPr>
        <p:blipFill>
          <a:blip r:embed="rId2"/>
          <a:stretch>
            <a:fillRect/>
          </a:stretch>
        </p:blipFill>
        <p:spPr>
          <a:xfrm>
            <a:off x="262970" y="2139357"/>
            <a:ext cx="8084490" cy="4572592"/>
          </a:xfrm>
          <a:prstGeom prst="rect">
            <a:avLst/>
          </a:prstGeom>
        </p:spPr>
      </p:pic>
    </p:spTree>
    <p:extLst>
      <p:ext uri="{BB962C8B-B14F-4D97-AF65-F5344CB8AC3E}">
        <p14:creationId xmlns:p14="http://schemas.microsoft.com/office/powerpoint/2010/main" val="2481542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9AFAD-509F-01BF-F4FE-989841CEB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645F0-DC26-1FED-5945-50D263ED2011}"/>
              </a:ext>
            </a:extLst>
          </p:cNvPr>
          <p:cNvSpPr>
            <a:spLocks noGrp="1"/>
          </p:cNvSpPr>
          <p:nvPr>
            <p:ph type="title"/>
          </p:nvPr>
        </p:nvSpPr>
        <p:spPr/>
        <p:txBody>
          <a:bodyPr>
            <a:noAutofit/>
          </a:bodyPr>
          <a:lstStyle/>
          <a:p>
            <a:r>
              <a:rPr lang="en-US" sz="3000">
                <a:ea typeface="+mj-lt"/>
                <a:cs typeface="+mj-lt"/>
              </a:rPr>
              <a:t>How frequently do you currently use AI tools in your work?</a:t>
            </a:r>
            <a:endParaRPr lang="en-US">
              <a:ea typeface="+mj-lt"/>
              <a:cs typeface="+mj-lt"/>
            </a:endParaRPr>
          </a:p>
        </p:txBody>
      </p:sp>
      <p:sp>
        <p:nvSpPr>
          <p:cNvPr id="4" name="Date Placeholder 3">
            <a:extLst>
              <a:ext uri="{FF2B5EF4-FFF2-40B4-BE49-F238E27FC236}">
                <a16:creationId xmlns:a16="http://schemas.microsoft.com/office/drawing/2014/main" id="{56DDD66D-CCDA-2DD0-6E10-2E4B468CD680}"/>
              </a:ext>
            </a:extLst>
          </p:cNvPr>
          <p:cNvSpPr>
            <a:spLocks noGrp="1"/>
          </p:cNvSpPr>
          <p:nvPr>
            <p:ph type="dt" sz="half" idx="10"/>
          </p:nvPr>
        </p:nvSpPr>
        <p:spPr/>
        <p:txBody>
          <a:bodyPr/>
          <a:lstStyle/>
          <a:p>
            <a:fld id="{CC0ADE50-456D-4D49-AB3E-B6678EF3A070}" type="datetime1">
              <a:t>7/2/2026</a:t>
            </a:fld>
            <a:endParaRPr lang="en-US"/>
          </a:p>
        </p:txBody>
      </p:sp>
      <p:sp>
        <p:nvSpPr>
          <p:cNvPr id="6" name="Slide Number Placeholder 5">
            <a:extLst>
              <a:ext uri="{FF2B5EF4-FFF2-40B4-BE49-F238E27FC236}">
                <a16:creationId xmlns:a16="http://schemas.microsoft.com/office/drawing/2014/main" id="{D92D4E93-10B6-AFC7-D951-D0DF0D4F884D}"/>
              </a:ext>
            </a:extLst>
          </p:cNvPr>
          <p:cNvSpPr>
            <a:spLocks noGrp="1"/>
          </p:cNvSpPr>
          <p:nvPr>
            <p:ph type="sldNum" sz="quarter" idx="12"/>
          </p:nvPr>
        </p:nvSpPr>
        <p:spPr/>
        <p:txBody>
          <a:bodyPr/>
          <a:lstStyle/>
          <a:p>
            <a:fld id="{A65A5C87-DF58-40C8-B092-1DE63DB4547E}" type="slidenum">
              <a:rPr lang="en-US" dirty="0"/>
              <a:t>29</a:t>
            </a:fld>
            <a:endParaRPr lang="en-US"/>
          </a:p>
        </p:txBody>
      </p:sp>
      <p:graphicFrame>
        <p:nvGraphicFramePr>
          <p:cNvPr id="11" name="Table 10">
            <a:extLst>
              <a:ext uri="{FF2B5EF4-FFF2-40B4-BE49-F238E27FC236}">
                <a16:creationId xmlns:a16="http://schemas.microsoft.com/office/drawing/2014/main" id="{5017F22C-C66D-46CE-1D8C-5C535F928D80}"/>
              </a:ext>
            </a:extLst>
          </p:cNvPr>
          <p:cNvGraphicFramePr>
            <a:graphicFrameLocks noGrp="1"/>
          </p:cNvGraphicFramePr>
          <p:nvPr>
            <p:extLst>
              <p:ext uri="{D42A27DB-BD31-4B8C-83A1-F6EECF244321}">
                <p14:modId xmlns:p14="http://schemas.microsoft.com/office/powerpoint/2010/main" val="2843318210"/>
              </p:ext>
            </p:extLst>
          </p:nvPr>
        </p:nvGraphicFramePr>
        <p:xfrm>
          <a:off x="7232486" y="3145692"/>
          <a:ext cx="4246437" cy="2257630"/>
        </p:xfrm>
        <a:graphic>
          <a:graphicData uri="http://schemas.openxmlformats.org/drawingml/2006/table">
            <a:tbl>
              <a:tblPr bandRow="1">
                <a:tableStyleId>{5C22544A-7EE6-4342-B048-85BDC9FD1C3A}</a:tableStyleId>
              </a:tblPr>
              <a:tblGrid>
                <a:gridCol w="3312583">
                  <a:extLst>
                    <a:ext uri="{9D8B030D-6E8A-4147-A177-3AD203B41FA5}">
                      <a16:colId xmlns:a16="http://schemas.microsoft.com/office/drawing/2014/main" val="2077497742"/>
                    </a:ext>
                  </a:extLst>
                </a:gridCol>
                <a:gridCol w="933854">
                  <a:extLst>
                    <a:ext uri="{9D8B030D-6E8A-4147-A177-3AD203B41FA5}">
                      <a16:colId xmlns:a16="http://schemas.microsoft.com/office/drawing/2014/main" val="2553162287"/>
                    </a:ext>
                  </a:extLst>
                </a:gridCol>
              </a:tblGrid>
              <a:tr h="451526">
                <a:tc>
                  <a:txBody>
                    <a:bodyPr/>
                    <a:lstStyle/>
                    <a:p>
                      <a:pPr lvl="0">
                        <a:buNone/>
                      </a:pPr>
                      <a:r>
                        <a:rPr lang="en-US" sz="1400" b="0" i="0" u="none" strike="noStrike" noProof="0">
                          <a:effectLst/>
                          <a:latin typeface="Avenir Next LT Pro"/>
                        </a:rPr>
                        <a:t>AI is central to most of my work</a:t>
                      </a:r>
                      <a:endParaRPr lang="en-US"/>
                    </a:p>
                  </a:txBody>
                  <a:tcPr marL="0" marR="0" marT="0" marB="0" anchor="ctr"/>
                </a:tc>
                <a:tc>
                  <a:txBody>
                    <a:bodyPr/>
                    <a:lstStyle/>
                    <a:p>
                      <a:pPr algn="ctr">
                        <a:buNone/>
                      </a:pPr>
                      <a:r>
                        <a:rPr lang="en-US" sz="1400">
                          <a:effectLst/>
                        </a:rPr>
                        <a:t>4%</a:t>
                      </a:r>
                    </a:p>
                  </a:txBody>
                  <a:tcPr marL="0" marR="0" marT="0" marB="0" anchor="ctr"/>
                </a:tc>
                <a:extLst>
                  <a:ext uri="{0D108BD9-81ED-4DB2-BD59-A6C34878D82A}">
                    <a16:rowId xmlns:a16="http://schemas.microsoft.com/office/drawing/2014/main" val="4030170473"/>
                  </a:ext>
                </a:extLst>
              </a:tr>
              <a:tr h="451526">
                <a:tc>
                  <a:txBody>
                    <a:bodyPr/>
                    <a:lstStyle/>
                    <a:p>
                      <a:pPr lvl="0">
                        <a:buNone/>
                      </a:pPr>
                      <a:r>
                        <a:rPr lang="en-US" sz="1400" b="0" i="0" u="none" strike="noStrike" noProof="0">
                          <a:effectLst/>
                          <a:latin typeface="Avenir Next LT Pro"/>
                        </a:rPr>
                        <a:t>Regularly (daily or near-daily)</a:t>
                      </a:r>
                      <a:endParaRPr lang="en-US"/>
                    </a:p>
                  </a:txBody>
                  <a:tcPr marL="0" marR="0" marT="0" marB="0" anchor="ctr"/>
                </a:tc>
                <a:tc>
                  <a:txBody>
                    <a:bodyPr/>
                    <a:lstStyle/>
                    <a:p>
                      <a:pPr algn="ctr">
                        <a:buNone/>
                      </a:pPr>
                      <a:r>
                        <a:rPr lang="en-US" sz="1400">
                          <a:effectLst/>
                        </a:rPr>
                        <a:t>19%</a:t>
                      </a:r>
                    </a:p>
                  </a:txBody>
                  <a:tcPr marL="0" marR="0" marT="0" marB="0" anchor="ctr"/>
                </a:tc>
                <a:extLst>
                  <a:ext uri="{0D108BD9-81ED-4DB2-BD59-A6C34878D82A}">
                    <a16:rowId xmlns:a16="http://schemas.microsoft.com/office/drawing/2014/main" val="2216749642"/>
                  </a:ext>
                </a:extLst>
              </a:tr>
              <a:tr h="451526">
                <a:tc>
                  <a:txBody>
                    <a:bodyPr/>
                    <a:lstStyle/>
                    <a:p>
                      <a:pPr lvl="0">
                        <a:buNone/>
                      </a:pPr>
                      <a:r>
                        <a:rPr lang="en-US" sz="1400" b="0" i="0" u="none" strike="noStrike" noProof="0">
                          <a:effectLst/>
                          <a:latin typeface="Avenir Next LT Pro"/>
                        </a:rPr>
                        <a:t>Occasionally (a few times a week)</a:t>
                      </a:r>
                      <a:endParaRPr lang="en-US"/>
                    </a:p>
                  </a:txBody>
                  <a:tcPr marL="0" marR="0" marT="0" marB="0" anchor="ctr"/>
                </a:tc>
                <a:tc>
                  <a:txBody>
                    <a:bodyPr/>
                    <a:lstStyle/>
                    <a:p>
                      <a:pPr algn="ctr">
                        <a:buNone/>
                      </a:pPr>
                      <a:r>
                        <a:rPr lang="en-US" sz="1400">
                          <a:effectLst/>
                        </a:rPr>
                        <a:t>20%</a:t>
                      </a:r>
                    </a:p>
                  </a:txBody>
                  <a:tcPr marL="0" marR="0" marT="0" marB="0" anchor="ctr"/>
                </a:tc>
                <a:extLst>
                  <a:ext uri="{0D108BD9-81ED-4DB2-BD59-A6C34878D82A}">
                    <a16:rowId xmlns:a16="http://schemas.microsoft.com/office/drawing/2014/main" val="1920501267"/>
                  </a:ext>
                </a:extLst>
              </a:tr>
              <a:tr h="451526">
                <a:tc>
                  <a:txBody>
                    <a:bodyPr/>
                    <a:lstStyle/>
                    <a:p>
                      <a:pPr lvl="0">
                        <a:buNone/>
                      </a:pPr>
                      <a:r>
                        <a:rPr lang="en-US" sz="1400" b="0" i="0" u="none" strike="noStrike" noProof="0">
                          <a:effectLst/>
                          <a:latin typeface="Avenir Next LT Pro"/>
                        </a:rPr>
                        <a:t>Rarely (a few times a month)</a:t>
                      </a:r>
                      <a:endParaRPr lang="en-US"/>
                    </a:p>
                  </a:txBody>
                  <a:tcPr marL="0" marR="0" marT="0" marB="0" anchor="ctr"/>
                </a:tc>
                <a:tc>
                  <a:txBody>
                    <a:bodyPr/>
                    <a:lstStyle/>
                    <a:p>
                      <a:pPr algn="ctr">
                        <a:buNone/>
                      </a:pPr>
                      <a:r>
                        <a:rPr lang="en-US" sz="1400">
                          <a:effectLst/>
                        </a:rPr>
                        <a:t>22%</a:t>
                      </a:r>
                    </a:p>
                  </a:txBody>
                  <a:tcPr marL="0" marR="0" marT="0" marB="0" anchor="ctr"/>
                </a:tc>
                <a:extLst>
                  <a:ext uri="{0D108BD9-81ED-4DB2-BD59-A6C34878D82A}">
                    <a16:rowId xmlns:a16="http://schemas.microsoft.com/office/drawing/2014/main" val="3184285977"/>
                  </a:ext>
                </a:extLst>
              </a:tr>
              <a:tr h="451526">
                <a:tc>
                  <a:txBody>
                    <a:bodyPr/>
                    <a:lstStyle/>
                    <a:p>
                      <a:pPr lvl="0">
                        <a:buNone/>
                      </a:pPr>
                      <a:r>
                        <a:rPr lang="en-US" sz="1400" b="0" i="0" u="none" strike="noStrike" noProof="0">
                          <a:effectLst/>
                          <a:latin typeface="Avenir Next LT Pro"/>
                        </a:rPr>
                        <a:t>Never</a:t>
                      </a:r>
                      <a:endParaRPr lang="en-US"/>
                    </a:p>
                  </a:txBody>
                  <a:tcPr marL="0" marR="0" marT="0" marB="0" anchor="ctr"/>
                </a:tc>
                <a:tc>
                  <a:txBody>
                    <a:bodyPr/>
                    <a:lstStyle/>
                    <a:p>
                      <a:pPr algn="ctr">
                        <a:buNone/>
                      </a:pPr>
                      <a:r>
                        <a:rPr lang="en-US" sz="1400">
                          <a:effectLst/>
                        </a:rPr>
                        <a:t>35%</a:t>
                      </a:r>
                    </a:p>
                  </a:txBody>
                  <a:tcPr marL="0" marR="0" marT="0" marB="0" anchor="ctr"/>
                </a:tc>
                <a:extLst>
                  <a:ext uri="{0D108BD9-81ED-4DB2-BD59-A6C34878D82A}">
                    <a16:rowId xmlns:a16="http://schemas.microsoft.com/office/drawing/2014/main" val="3769210634"/>
                  </a:ext>
                </a:extLst>
              </a:tr>
            </a:tbl>
          </a:graphicData>
        </a:graphic>
      </p:graphicFrame>
      <p:pic>
        <p:nvPicPr>
          <p:cNvPr id="7" name="Content Placeholder 6" descr="A graph with text on it&#10;&#10;AI-generated content may be incorrect.">
            <a:extLst>
              <a:ext uri="{FF2B5EF4-FFF2-40B4-BE49-F238E27FC236}">
                <a16:creationId xmlns:a16="http://schemas.microsoft.com/office/drawing/2014/main" id="{AADA9605-9044-AFDF-C8F2-980741541F65}"/>
              </a:ext>
            </a:extLst>
          </p:cNvPr>
          <p:cNvPicPr>
            <a:picLocks noGrp="1" noChangeAspect="1"/>
          </p:cNvPicPr>
          <p:nvPr>
            <p:ph idx="1"/>
          </p:nvPr>
        </p:nvPicPr>
        <p:blipFill>
          <a:blip r:embed="rId2"/>
          <a:stretch>
            <a:fillRect/>
          </a:stretch>
        </p:blipFill>
        <p:spPr>
          <a:xfrm>
            <a:off x="726045" y="2425107"/>
            <a:ext cx="6248174" cy="3694176"/>
          </a:xfrm>
          <a:prstGeom prst="rect">
            <a:avLst/>
          </a:prstGeom>
        </p:spPr>
      </p:pic>
    </p:spTree>
    <p:extLst>
      <p:ext uri="{BB962C8B-B14F-4D97-AF65-F5344CB8AC3E}">
        <p14:creationId xmlns:p14="http://schemas.microsoft.com/office/powerpoint/2010/main" val="635086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72F7C-FBAA-69BA-E1D2-C8AA86FD6FB9}"/>
              </a:ext>
            </a:extLst>
          </p:cNvPr>
          <p:cNvSpPr>
            <a:spLocks noGrp="1"/>
          </p:cNvSpPr>
          <p:nvPr>
            <p:ph type="title"/>
          </p:nvPr>
        </p:nvSpPr>
        <p:spPr/>
        <p:txBody>
          <a:bodyPr>
            <a:normAutofit fontScale="90000"/>
          </a:bodyPr>
          <a:lstStyle/>
          <a:p>
            <a:pPr>
              <a:lnSpc>
                <a:spcPct val="110000"/>
              </a:lnSpc>
              <a:spcBef>
                <a:spcPts val="1000"/>
              </a:spcBef>
            </a:pPr>
            <a:r>
              <a:rPr lang="en-US"/>
              <a:t>Academic Leader Survey Results</a:t>
            </a:r>
          </a:p>
          <a:p>
            <a:pPr>
              <a:lnSpc>
                <a:spcPct val="110000"/>
              </a:lnSpc>
              <a:spcBef>
                <a:spcPts val="1000"/>
              </a:spcBef>
            </a:pPr>
            <a:br>
              <a:rPr lang="en-US" sz="2800"/>
            </a:br>
            <a:r>
              <a:rPr lang="en-US" sz="2800"/>
              <a:t>Program deans, associate deans, chairs, and associate chairs</a:t>
            </a:r>
            <a:br>
              <a:rPr lang="en-US" sz="2800"/>
            </a:br>
            <a:r>
              <a:rPr lang="en-US" sz="2000"/>
              <a:t>April 14—May 1, 2026</a:t>
            </a:r>
          </a:p>
        </p:txBody>
      </p:sp>
      <p:sp>
        <p:nvSpPr>
          <p:cNvPr id="3" name="Date Placeholder 2">
            <a:extLst>
              <a:ext uri="{FF2B5EF4-FFF2-40B4-BE49-F238E27FC236}">
                <a16:creationId xmlns:a16="http://schemas.microsoft.com/office/drawing/2014/main" id="{313F9412-46E2-29FB-672E-4C848F062413}"/>
              </a:ext>
            </a:extLst>
          </p:cNvPr>
          <p:cNvSpPr>
            <a:spLocks noGrp="1"/>
          </p:cNvSpPr>
          <p:nvPr>
            <p:ph type="dt" sz="half" idx="10"/>
          </p:nvPr>
        </p:nvSpPr>
        <p:spPr/>
        <p:txBody>
          <a:bodyPr/>
          <a:lstStyle/>
          <a:p>
            <a:fld id="{2D32710E-BDF0-43F9-9468-889CB36B90CB}" type="datetime1">
              <a:t>7/2/2026</a:t>
            </a:fld>
            <a:endParaRPr lang="en-US"/>
          </a:p>
        </p:txBody>
      </p:sp>
      <p:sp>
        <p:nvSpPr>
          <p:cNvPr id="5" name="Slide Number Placeholder 4">
            <a:extLst>
              <a:ext uri="{FF2B5EF4-FFF2-40B4-BE49-F238E27FC236}">
                <a16:creationId xmlns:a16="http://schemas.microsoft.com/office/drawing/2014/main" id="{A52ADBA9-0C7E-A311-D5DF-1E45A2014AC9}"/>
              </a:ext>
            </a:extLst>
          </p:cNvPr>
          <p:cNvSpPr>
            <a:spLocks noGrp="1"/>
          </p:cNvSpPr>
          <p:nvPr>
            <p:ph type="sldNum" sz="quarter" idx="12"/>
          </p:nvPr>
        </p:nvSpPr>
        <p:spPr/>
        <p:txBody>
          <a:bodyPr/>
          <a:lstStyle/>
          <a:p>
            <a:fld id="{A65A5C87-DF58-40C8-B092-1DE63DB4547E}" type="slidenum">
              <a:rPr lang="en-US" dirty="0"/>
              <a:t>3</a:t>
            </a:fld>
            <a:endParaRPr lang="en-US"/>
          </a:p>
        </p:txBody>
      </p:sp>
    </p:spTree>
    <p:extLst>
      <p:ext uri="{BB962C8B-B14F-4D97-AF65-F5344CB8AC3E}">
        <p14:creationId xmlns:p14="http://schemas.microsoft.com/office/powerpoint/2010/main" val="2127130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331D-8E31-FFC2-15EC-57EBB3DC82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2F65E-1CDF-4995-62E9-45A7B642CAE4}"/>
              </a:ext>
            </a:extLst>
          </p:cNvPr>
          <p:cNvSpPr>
            <a:spLocks noGrp="1"/>
          </p:cNvSpPr>
          <p:nvPr>
            <p:ph type="title"/>
          </p:nvPr>
        </p:nvSpPr>
        <p:spPr/>
        <p:txBody>
          <a:bodyPr>
            <a:noAutofit/>
          </a:bodyPr>
          <a:lstStyle/>
          <a:p>
            <a:r>
              <a:rPr lang="en-US" sz="3000">
                <a:ea typeface="+mj-lt"/>
                <a:cs typeface="+mj-lt"/>
              </a:rPr>
              <a:t>Which types of AI tools do you use in your work?</a:t>
            </a:r>
            <a:endParaRPr lang="en-US">
              <a:ea typeface="+mj-lt"/>
              <a:cs typeface="+mj-lt"/>
            </a:endParaRPr>
          </a:p>
        </p:txBody>
      </p:sp>
      <p:sp>
        <p:nvSpPr>
          <p:cNvPr id="4" name="Date Placeholder 3">
            <a:extLst>
              <a:ext uri="{FF2B5EF4-FFF2-40B4-BE49-F238E27FC236}">
                <a16:creationId xmlns:a16="http://schemas.microsoft.com/office/drawing/2014/main" id="{DF99682D-25C2-9AA8-42E2-6565ED1014DD}"/>
              </a:ext>
            </a:extLst>
          </p:cNvPr>
          <p:cNvSpPr>
            <a:spLocks noGrp="1"/>
          </p:cNvSpPr>
          <p:nvPr>
            <p:ph type="dt" sz="half" idx="10"/>
          </p:nvPr>
        </p:nvSpPr>
        <p:spPr/>
        <p:txBody>
          <a:bodyPr/>
          <a:lstStyle/>
          <a:p>
            <a:fld id="{CC0ADE50-456D-4D49-AB3E-B6678EF3A070}" type="datetime1">
              <a:t>7/2/2026</a:t>
            </a:fld>
            <a:endParaRPr lang="en-US"/>
          </a:p>
        </p:txBody>
      </p:sp>
      <p:sp>
        <p:nvSpPr>
          <p:cNvPr id="6" name="Slide Number Placeholder 5">
            <a:extLst>
              <a:ext uri="{FF2B5EF4-FFF2-40B4-BE49-F238E27FC236}">
                <a16:creationId xmlns:a16="http://schemas.microsoft.com/office/drawing/2014/main" id="{FD80E351-F884-4CB9-6FBB-8F732D5F4A84}"/>
              </a:ext>
            </a:extLst>
          </p:cNvPr>
          <p:cNvSpPr>
            <a:spLocks noGrp="1"/>
          </p:cNvSpPr>
          <p:nvPr>
            <p:ph type="sldNum" sz="quarter" idx="12"/>
          </p:nvPr>
        </p:nvSpPr>
        <p:spPr/>
        <p:txBody>
          <a:bodyPr/>
          <a:lstStyle/>
          <a:p>
            <a:fld id="{A65A5C87-DF58-40C8-B092-1DE63DB4547E}" type="slidenum">
              <a:rPr lang="en-US" dirty="0"/>
              <a:t>30</a:t>
            </a:fld>
            <a:endParaRPr lang="en-US"/>
          </a:p>
        </p:txBody>
      </p:sp>
      <p:graphicFrame>
        <p:nvGraphicFramePr>
          <p:cNvPr id="10" name="Table 9">
            <a:extLst>
              <a:ext uri="{FF2B5EF4-FFF2-40B4-BE49-F238E27FC236}">
                <a16:creationId xmlns:a16="http://schemas.microsoft.com/office/drawing/2014/main" id="{EAE18B71-4F6C-ABD6-FD2F-6DC10E95A3D1}"/>
              </a:ext>
            </a:extLst>
          </p:cNvPr>
          <p:cNvGraphicFramePr>
            <a:graphicFrameLocks noGrp="1"/>
          </p:cNvGraphicFramePr>
          <p:nvPr>
            <p:extLst>
              <p:ext uri="{D42A27DB-BD31-4B8C-83A1-F6EECF244321}">
                <p14:modId xmlns:p14="http://schemas.microsoft.com/office/powerpoint/2010/main" val="3788207416"/>
              </p:ext>
            </p:extLst>
          </p:nvPr>
        </p:nvGraphicFramePr>
        <p:xfrm>
          <a:off x="7187223" y="2652965"/>
          <a:ext cx="4533891" cy="3390051"/>
        </p:xfrm>
        <a:graphic>
          <a:graphicData uri="http://schemas.openxmlformats.org/drawingml/2006/table">
            <a:tbl>
              <a:tblPr bandRow="1">
                <a:tableStyleId>{5C22544A-7EE6-4342-B048-85BDC9FD1C3A}</a:tableStyleId>
              </a:tblPr>
              <a:tblGrid>
                <a:gridCol w="3964189">
                  <a:extLst>
                    <a:ext uri="{9D8B030D-6E8A-4147-A177-3AD203B41FA5}">
                      <a16:colId xmlns:a16="http://schemas.microsoft.com/office/drawing/2014/main" val="2858918380"/>
                    </a:ext>
                  </a:extLst>
                </a:gridCol>
                <a:gridCol w="569702">
                  <a:extLst>
                    <a:ext uri="{9D8B030D-6E8A-4147-A177-3AD203B41FA5}">
                      <a16:colId xmlns:a16="http://schemas.microsoft.com/office/drawing/2014/main" val="3689922754"/>
                    </a:ext>
                  </a:extLst>
                </a:gridCol>
              </a:tblGrid>
              <a:tr h="423333">
                <a:tc>
                  <a:txBody>
                    <a:bodyPr/>
                    <a:lstStyle/>
                    <a:p>
                      <a:pPr>
                        <a:buNone/>
                      </a:pPr>
                      <a:r>
                        <a:rPr lang="en-US" sz="1400">
                          <a:effectLst/>
                        </a:rPr>
                        <a:t>Generative AI for writing or content </a:t>
                      </a:r>
                      <a:r>
                        <a:rPr lang="en-US" sz="1100">
                          <a:effectLst/>
                        </a:rPr>
                        <a:t>(e.g., ChatGPT, Claude, Gemini)</a:t>
                      </a:r>
                    </a:p>
                  </a:txBody>
                  <a:tcPr marL="0" marR="0" marT="0" marB="0" anchor="ctr"/>
                </a:tc>
                <a:tc>
                  <a:txBody>
                    <a:bodyPr/>
                    <a:lstStyle/>
                    <a:p>
                      <a:pPr algn="ctr">
                        <a:buNone/>
                      </a:pPr>
                      <a:r>
                        <a:rPr lang="en-US" sz="1400">
                          <a:effectLst/>
                        </a:rPr>
                        <a:t>77%</a:t>
                      </a:r>
                    </a:p>
                  </a:txBody>
                  <a:tcPr marL="0" marR="0" marT="0" marB="0" anchor="ctr"/>
                </a:tc>
                <a:extLst>
                  <a:ext uri="{0D108BD9-81ED-4DB2-BD59-A6C34878D82A}">
                    <a16:rowId xmlns:a16="http://schemas.microsoft.com/office/drawing/2014/main" val="3176089468"/>
                  </a:ext>
                </a:extLst>
              </a:tr>
              <a:tr h="423333">
                <a:tc>
                  <a:txBody>
                    <a:bodyPr/>
                    <a:lstStyle/>
                    <a:p>
                      <a:pPr>
                        <a:buNone/>
                      </a:pPr>
                      <a:r>
                        <a:rPr lang="en-US" sz="1400">
                          <a:effectLst/>
                        </a:rPr>
                        <a:t>Generative AI for images or visuals </a:t>
                      </a:r>
                      <a:r>
                        <a:rPr lang="en-US" sz="1100">
                          <a:effectLst/>
                        </a:rPr>
                        <a:t>(e.g., Midjourney, DALL-E, Firefly)</a:t>
                      </a:r>
                    </a:p>
                  </a:txBody>
                  <a:tcPr marL="0" marR="0" marT="0" marB="0" anchor="ctr"/>
                </a:tc>
                <a:tc>
                  <a:txBody>
                    <a:bodyPr/>
                    <a:lstStyle/>
                    <a:p>
                      <a:pPr algn="ctr">
                        <a:buNone/>
                      </a:pPr>
                      <a:r>
                        <a:rPr lang="en-US" sz="1400">
                          <a:effectLst/>
                        </a:rPr>
                        <a:t>37%</a:t>
                      </a:r>
                    </a:p>
                  </a:txBody>
                  <a:tcPr marL="0" marR="0" marT="0" marB="0" anchor="ctr"/>
                </a:tc>
                <a:extLst>
                  <a:ext uri="{0D108BD9-81ED-4DB2-BD59-A6C34878D82A}">
                    <a16:rowId xmlns:a16="http://schemas.microsoft.com/office/drawing/2014/main" val="3947316135"/>
                  </a:ext>
                </a:extLst>
              </a:tr>
              <a:tr h="423333">
                <a:tc>
                  <a:txBody>
                    <a:bodyPr/>
                    <a:lstStyle/>
                    <a:p>
                      <a:pPr>
                        <a:buNone/>
                      </a:pPr>
                      <a:r>
                        <a:rPr lang="en-US" sz="1400">
                          <a:effectLst/>
                        </a:rPr>
                        <a:t>Generative AI for video or motion </a:t>
                      </a:r>
                      <a:r>
                        <a:rPr lang="en-US" sz="1100">
                          <a:effectLst/>
                        </a:rPr>
                        <a:t>(e.g., Runway, Sora)</a:t>
                      </a:r>
                    </a:p>
                  </a:txBody>
                  <a:tcPr marL="0" marR="0" marT="0" marB="0" anchor="ctr"/>
                </a:tc>
                <a:tc>
                  <a:txBody>
                    <a:bodyPr/>
                    <a:lstStyle/>
                    <a:p>
                      <a:pPr algn="ctr">
                        <a:buNone/>
                      </a:pPr>
                      <a:r>
                        <a:rPr lang="en-US" sz="1400">
                          <a:effectLst/>
                        </a:rPr>
                        <a:t>9%</a:t>
                      </a:r>
                    </a:p>
                  </a:txBody>
                  <a:tcPr marL="0" marR="0" marT="0" marB="0" anchor="ctr"/>
                </a:tc>
                <a:extLst>
                  <a:ext uri="{0D108BD9-81ED-4DB2-BD59-A6C34878D82A}">
                    <a16:rowId xmlns:a16="http://schemas.microsoft.com/office/drawing/2014/main" val="3706997011"/>
                  </a:ext>
                </a:extLst>
              </a:tr>
              <a:tr h="423333">
                <a:tc>
                  <a:txBody>
                    <a:bodyPr/>
                    <a:lstStyle/>
                    <a:p>
                      <a:pPr>
                        <a:buNone/>
                      </a:pPr>
                      <a:r>
                        <a:rPr lang="en-US" sz="1400">
                          <a:effectLst/>
                        </a:rPr>
                        <a:t>AI for data analysis or research</a:t>
                      </a:r>
                    </a:p>
                  </a:txBody>
                  <a:tcPr marL="0" marR="0" marT="0" marB="0" anchor="ctr"/>
                </a:tc>
                <a:tc>
                  <a:txBody>
                    <a:bodyPr/>
                    <a:lstStyle/>
                    <a:p>
                      <a:pPr algn="ctr">
                        <a:buNone/>
                      </a:pPr>
                      <a:r>
                        <a:rPr lang="en-US" sz="1400">
                          <a:effectLst/>
                        </a:rPr>
                        <a:t>42%</a:t>
                      </a:r>
                    </a:p>
                  </a:txBody>
                  <a:tcPr marL="0" marR="0" marT="0" marB="0" anchor="ctr"/>
                </a:tc>
                <a:extLst>
                  <a:ext uri="{0D108BD9-81ED-4DB2-BD59-A6C34878D82A}">
                    <a16:rowId xmlns:a16="http://schemas.microsoft.com/office/drawing/2014/main" val="3747754506"/>
                  </a:ext>
                </a:extLst>
              </a:tr>
              <a:tr h="423333">
                <a:tc>
                  <a:txBody>
                    <a:bodyPr/>
                    <a:lstStyle/>
                    <a:p>
                      <a:pPr>
                        <a:buNone/>
                      </a:pPr>
                      <a:r>
                        <a:rPr lang="en-US" sz="1400">
                          <a:effectLst/>
                        </a:rPr>
                        <a:t>AI for coding or development</a:t>
                      </a:r>
                    </a:p>
                  </a:txBody>
                  <a:tcPr marL="0" marR="0" marT="0" marB="0" anchor="ctr"/>
                </a:tc>
                <a:tc>
                  <a:txBody>
                    <a:bodyPr/>
                    <a:lstStyle/>
                    <a:p>
                      <a:pPr algn="ctr">
                        <a:buNone/>
                      </a:pPr>
                      <a:r>
                        <a:rPr lang="en-US" sz="1400">
                          <a:effectLst/>
                        </a:rPr>
                        <a:t>28%</a:t>
                      </a:r>
                    </a:p>
                  </a:txBody>
                  <a:tcPr marL="0" marR="0" marT="0" marB="0" anchor="ctr"/>
                </a:tc>
                <a:extLst>
                  <a:ext uri="{0D108BD9-81ED-4DB2-BD59-A6C34878D82A}">
                    <a16:rowId xmlns:a16="http://schemas.microsoft.com/office/drawing/2014/main" val="869337158"/>
                  </a:ext>
                </a:extLst>
              </a:tr>
              <a:tr h="423333">
                <a:tc>
                  <a:txBody>
                    <a:bodyPr/>
                    <a:lstStyle/>
                    <a:p>
                      <a:pPr>
                        <a:buNone/>
                      </a:pPr>
                      <a:r>
                        <a:rPr lang="en-US" sz="1400">
                          <a:effectLst/>
                        </a:rPr>
                        <a:t>AI for project management or workflow automation</a:t>
                      </a:r>
                    </a:p>
                  </a:txBody>
                  <a:tcPr marL="0" marR="0" marT="0" marB="0" anchor="ctr"/>
                </a:tc>
                <a:tc>
                  <a:txBody>
                    <a:bodyPr/>
                    <a:lstStyle/>
                    <a:p>
                      <a:pPr algn="ctr">
                        <a:buNone/>
                      </a:pPr>
                      <a:r>
                        <a:rPr lang="en-US" sz="1400">
                          <a:effectLst/>
                        </a:rPr>
                        <a:t>35%</a:t>
                      </a:r>
                    </a:p>
                  </a:txBody>
                  <a:tcPr marL="0" marR="0" marT="0" marB="0" anchor="ctr"/>
                </a:tc>
                <a:extLst>
                  <a:ext uri="{0D108BD9-81ED-4DB2-BD59-A6C34878D82A}">
                    <a16:rowId xmlns:a16="http://schemas.microsoft.com/office/drawing/2014/main" val="3666771052"/>
                  </a:ext>
                </a:extLst>
              </a:tr>
              <a:tr h="423333">
                <a:tc>
                  <a:txBody>
                    <a:bodyPr/>
                    <a:lstStyle/>
                    <a:p>
                      <a:pPr>
                        <a:buNone/>
                      </a:pPr>
                      <a:r>
                        <a:rPr lang="en-US" sz="1400">
                          <a:effectLst/>
                        </a:rPr>
                        <a:t>AI for client-facing or customer service functions</a:t>
                      </a:r>
                    </a:p>
                  </a:txBody>
                  <a:tcPr marL="0" marR="0" marT="0" marB="0" anchor="ctr"/>
                </a:tc>
                <a:tc>
                  <a:txBody>
                    <a:bodyPr/>
                    <a:lstStyle/>
                    <a:p>
                      <a:pPr algn="ctr">
                        <a:buNone/>
                      </a:pPr>
                      <a:r>
                        <a:rPr lang="en-US" sz="1400">
                          <a:effectLst/>
                        </a:rPr>
                        <a:t>13%</a:t>
                      </a:r>
                    </a:p>
                  </a:txBody>
                  <a:tcPr marL="0" marR="0" marT="0" marB="0" anchor="ctr"/>
                </a:tc>
                <a:extLst>
                  <a:ext uri="{0D108BD9-81ED-4DB2-BD59-A6C34878D82A}">
                    <a16:rowId xmlns:a16="http://schemas.microsoft.com/office/drawing/2014/main" val="3921200384"/>
                  </a:ext>
                </a:extLst>
              </a:tr>
              <a:tr h="423333">
                <a:tc>
                  <a:txBody>
                    <a:bodyPr/>
                    <a:lstStyle/>
                    <a:p>
                      <a:pPr>
                        <a:buNone/>
                      </a:pPr>
                      <a:r>
                        <a:rPr lang="en-US" sz="1400">
                          <a:effectLst/>
                        </a:rPr>
                        <a:t>Other: </a:t>
                      </a:r>
                      <a:r>
                        <a:rPr lang="en-US" sz="1100">
                          <a:effectLst/>
                        </a:rPr>
                        <a:t>(please specify)</a:t>
                      </a:r>
                    </a:p>
                  </a:txBody>
                  <a:tcPr marL="0" marR="0" marT="0" marB="0" anchor="ctr"/>
                </a:tc>
                <a:tc>
                  <a:txBody>
                    <a:bodyPr/>
                    <a:lstStyle/>
                    <a:p>
                      <a:pPr algn="ctr">
                        <a:buNone/>
                      </a:pPr>
                      <a:r>
                        <a:rPr lang="en-US" sz="1400">
                          <a:effectLst/>
                        </a:rPr>
                        <a:t>11%</a:t>
                      </a:r>
                    </a:p>
                  </a:txBody>
                  <a:tcPr marL="0" marR="0" marT="0" marB="0" anchor="ctr"/>
                </a:tc>
                <a:extLst>
                  <a:ext uri="{0D108BD9-81ED-4DB2-BD59-A6C34878D82A}">
                    <a16:rowId xmlns:a16="http://schemas.microsoft.com/office/drawing/2014/main" val="3867043078"/>
                  </a:ext>
                </a:extLst>
              </a:tr>
            </a:tbl>
          </a:graphicData>
        </a:graphic>
      </p:graphicFrame>
      <p:sp>
        <p:nvSpPr>
          <p:cNvPr id="5" name="TextBox 4">
            <a:extLst>
              <a:ext uri="{FF2B5EF4-FFF2-40B4-BE49-F238E27FC236}">
                <a16:creationId xmlns:a16="http://schemas.microsoft.com/office/drawing/2014/main" id="{4339B374-E6C0-2A8C-4608-80E1A07512D2}"/>
              </a:ext>
            </a:extLst>
          </p:cNvPr>
          <p:cNvSpPr txBox="1"/>
          <p:nvPr/>
        </p:nvSpPr>
        <p:spPr>
          <a:xfrm>
            <a:off x="8001000" y="6057737"/>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responses for Other </a:t>
            </a:r>
            <a:r>
              <a:rPr lang="en-US" sz="1400" i="1">
                <a:hlinkClick r:id="rId2"/>
              </a:rPr>
              <a:t>here</a:t>
            </a:r>
            <a:r>
              <a:rPr lang="en-US" sz="1400" i="1"/>
              <a:t>.</a:t>
            </a:r>
          </a:p>
        </p:txBody>
      </p:sp>
      <p:pic>
        <p:nvPicPr>
          <p:cNvPr id="9" name="Content Placeholder 8" descr="A graph with text on it&#10;&#10;AI-generated content may be incorrect.">
            <a:extLst>
              <a:ext uri="{FF2B5EF4-FFF2-40B4-BE49-F238E27FC236}">
                <a16:creationId xmlns:a16="http://schemas.microsoft.com/office/drawing/2014/main" id="{8E02B743-2FF8-E755-CA20-9E1EB8828E5A}"/>
              </a:ext>
            </a:extLst>
          </p:cNvPr>
          <p:cNvPicPr>
            <a:picLocks noGrp="1" noChangeAspect="1"/>
          </p:cNvPicPr>
          <p:nvPr>
            <p:ph idx="1"/>
          </p:nvPr>
        </p:nvPicPr>
        <p:blipFill>
          <a:blip r:embed="rId3"/>
          <a:stretch>
            <a:fillRect/>
          </a:stretch>
        </p:blipFill>
        <p:spPr>
          <a:xfrm>
            <a:off x="551771" y="2234608"/>
            <a:ext cx="6564971" cy="4445592"/>
          </a:xfrm>
          <a:prstGeom prst="rect">
            <a:avLst/>
          </a:prstGeom>
        </p:spPr>
      </p:pic>
    </p:spTree>
    <p:extLst>
      <p:ext uri="{BB962C8B-B14F-4D97-AF65-F5344CB8AC3E}">
        <p14:creationId xmlns:p14="http://schemas.microsoft.com/office/powerpoint/2010/main" val="311337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52D67-A5B8-774D-4FFE-E84C63DEDE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D578E1-34AE-FE27-CB8F-BF987F9F9EEF}"/>
              </a:ext>
            </a:extLst>
          </p:cNvPr>
          <p:cNvSpPr>
            <a:spLocks noGrp="1"/>
          </p:cNvSpPr>
          <p:nvPr>
            <p:ph type="title"/>
          </p:nvPr>
        </p:nvSpPr>
        <p:spPr/>
        <p:txBody>
          <a:bodyPr>
            <a:noAutofit/>
          </a:bodyPr>
          <a:lstStyle/>
          <a:p>
            <a:r>
              <a:rPr lang="en-US" sz="3000">
                <a:ea typeface="+mj-lt"/>
                <a:cs typeface="+mj-lt"/>
              </a:rPr>
              <a:t>How has your role or responsibilities changed since you were first hired?</a:t>
            </a:r>
            <a:endParaRPr lang="en-US">
              <a:ea typeface="+mj-lt"/>
              <a:cs typeface="+mj-lt"/>
            </a:endParaRPr>
          </a:p>
        </p:txBody>
      </p:sp>
      <p:sp>
        <p:nvSpPr>
          <p:cNvPr id="4" name="Date Placeholder 3">
            <a:extLst>
              <a:ext uri="{FF2B5EF4-FFF2-40B4-BE49-F238E27FC236}">
                <a16:creationId xmlns:a16="http://schemas.microsoft.com/office/drawing/2014/main" id="{04763B13-209C-07EA-1F8E-830918F206A5}"/>
              </a:ext>
            </a:extLst>
          </p:cNvPr>
          <p:cNvSpPr>
            <a:spLocks noGrp="1"/>
          </p:cNvSpPr>
          <p:nvPr>
            <p:ph type="dt" sz="half" idx="10"/>
          </p:nvPr>
        </p:nvSpPr>
        <p:spPr/>
        <p:txBody>
          <a:bodyPr/>
          <a:lstStyle/>
          <a:p>
            <a:fld id="{CC0ADE50-456D-4D49-AB3E-B6678EF3A070}" type="datetime1">
              <a:t>7/2/2026</a:t>
            </a:fld>
            <a:endParaRPr lang="en-US"/>
          </a:p>
        </p:txBody>
      </p:sp>
      <p:graphicFrame>
        <p:nvGraphicFramePr>
          <p:cNvPr id="11" name="Table 10">
            <a:extLst>
              <a:ext uri="{FF2B5EF4-FFF2-40B4-BE49-F238E27FC236}">
                <a16:creationId xmlns:a16="http://schemas.microsoft.com/office/drawing/2014/main" id="{DD24B2B3-3D01-3F7A-5616-703E6D4D7D91}"/>
              </a:ext>
            </a:extLst>
          </p:cNvPr>
          <p:cNvGraphicFramePr>
            <a:graphicFrameLocks noGrp="1"/>
          </p:cNvGraphicFramePr>
          <p:nvPr>
            <p:extLst>
              <p:ext uri="{D42A27DB-BD31-4B8C-83A1-F6EECF244321}">
                <p14:modId xmlns:p14="http://schemas.microsoft.com/office/powerpoint/2010/main" val="1136535181"/>
              </p:ext>
            </p:extLst>
          </p:nvPr>
        </p:nvGraphicFramePr>
        <p:xfrm>
          <a:off x="7528820" y="2702821"/>
          <a:ext cx="4543007" cy="3220924"/>
        </p:xfrm>
        <a:graphic>
          <a:graphicData uri="http://schemas.openxmlformats.org/drawingml/2006/table">
            <a:tbl>
              <a:tblPr bandRow="1">
                <a:tableStyleId>{5C22544A-7EE6-4342-B048-85BDC9FD1C3A}</a:tableStyleId>
              </a:tblPr>
              <a:tblGrid>
                <a:gridCol w="4030132">
                  <a:extLst>
                    <a:ext uri="{9D8B030D-6E8A-4147-A177-3AD203B41FA5}">
                      <a16:colId xmlns:a16="http://schemas.microsoft.com/office/drawing/2014/main" val="1034316767"/>
                    </a:ext>
                  </a:extLst>
                </a:gridCol>
                <a:gridCol w="512875">
                  <a:extLst>
                    <a:ext uri="{9D8B030D-6E8A-4147-A177-3AD203B41FA5}">
                      <a16:colId xmlns:a16="http://schemas.microsoft.com/office/drawing/2014/main" val="796840625"/>
                    </a:ext>
                  </a:extLst>
                </a:gridCol>
              </a:tblGrid>
              <a:tr h="460132">
                <a:tc>
                  <a:txBody>
                    <a:bodyPr/>
                    <a:lstStyle/>
                    <a:p>
                      <a:pPr>
                        <a:buNone/>
                      </a:pPr>
                      <a:r>
                        <a:rPr lang="en-US" sz="1400">
                          <a:effectLst/>
                        </a:rPr>
                        <a:t>My role has expanded to include AI tool usage</a:t>
                      </a:r>
                    </a:p>
                  </a:txBody>
                  <a:tcPr marL="0" marR="0" marT="0" marB="0" anchor="ctr"/>
                </a:tc>
                <a:tc>
                  <a:txBody>
                    <a:bodyPr/>
                    <a:lstStyle/>
                    <a:p>
                      <a:pPr algn="ctr">
                        <a:buNone/>
                      </a:pPr>
                      <a:r>
                        <a:rPr lang="en-US" sz="1400">
                          <a:effectLst/>
                        </a:rPr>
                        <a:t>29%</a:t>
                      </a:r>
                    </a:p>
                  </a:txBody>
                  <a:tcPr marL="0" marR="0" marT="0" marB="0" anchor="ctr"/>
                </a:tc>
                <a:extLst>
                  <a:ext uri="{0D108BD9-81ED-4DB2-BD59-A6C34878D82A}">
                    <a16:rowId xmlns:a16="http://schemas.microsoft.com/office/drawing/2014/main" val="231238418"/>
                  </a:ext>
                </a:extLst>
              </a:tr>
              <a:tr h="460132">
                <a:tc>
                  <a:txBody>
                    <a:bodyPr/>
                    <a:lstStyle/>
                    <a:p>
                      <a:pPr>
                        <a:buNone/>
                      </a:pPr>
                      <a:r>
                        <a:rPr lang="en-US" sz="1400">
                          <a:effectLst/>
                        </a:rPr>
                        <a:t>Some of my previous tasks have been automated or reassigned to AI</a:t>
                      </a:r>
                    </a:p>
                  </a:txBody>
                  <a:tcPr marL="0" marR="0" marT="0" marB="0" anchor="ctr"/>
                </a:tc>
                <a:tc>
                  <a:txBody>
                    <a:bodyPr/>
                    <a:lstStyle/>
                    <a:p>
                      <a:pPr algn="ctr">
                        <a:buNone/>
                      </a:pPr>
                      <a:r>
                        <a:rPr lang="en-US" sz="1400">
                          <a:effectLst/>
                        </a:rPr>
                        <a:t>13%</a:t>
                      </a:r>
                    </a:p>
                  </a:txBody>
                  <a:tcPr marL="0" marR="0" marT="0" marB="0" anchor="ctr"/>
                </a:tc>
                <a:extLst>
                  <a:ext uri="{0D108BD9-81ED-4DB2-BD59-A6C34878D82A}">
                    <a16:rowId xmlns:a16="http://schemas.microsoft.com/office/drawing/2014/main" val="924595087"/>
                  </a:ext>
                </a:extLst>
              </a:tr>
              <a:tr h="460132">
                <a:tc>
                  <a:txBody>
                    <a:bodyPr/>
                    <a:lstStyle/>
                    <a:p>
                      <a:pPr>
                        <a:buNone/>
                      </a:pPr>
                      <a:r>
                        <a:rPr lang="en-US" sz="1400">
                          <a:effectLst/>
                        </a:rPr>
                        <a:t>I have been asked to develop new skills related to AI</a:t>
                      </a:r>
                    </a:p>
                  </a:txBody>
                  <a:tcPr marL="0" marR="0" marT="0" marB="0" anchor="ctr"/>
                </a:tc>
                <a:tc>
                  <a:txBody>
                    <a:bodyPr/>
                    <a:lstStyle/>
                    <a:p>
                      <a:pPr algn="ctr">
                        <a:buNone/>
                      </a:pPr>
                      <a:r>
                        <a:rPr lang="en-US" sz="1400">
                          <a:effectLst/>
                        </a:rPr>
                        <a:t>24%</a:t>
                      </a:r>
                    </a:p>
                  </a:txBody>
                  <a:tcPr marL="0" marR="0" marT="0" marB="0" anchor="ctr"/>
                </a:tc>
                <a:extLst>
                  <a:ext uri="{0D108BD9-81ED-4DB2-BD59-A6C34878D82A}">
                    <a16:rowId xmlns:a16="http://schemas.microsoft.com/office/drawing/2014/main" val="1520691175"/>
                  </a:ext>
                </a:extLst>
              </a:tr>
              <a:tr h="460132">
                <a:tc>
                  <a:txBody>
                    <a:bodyPr/>
                    <a:lstStyle/>
                    <a:p>
                      <a:pPr>
                        <a:buNone/>
                      </a:pPr>
                      <a:r>
                        <a:rPr lang="en-US" sz="1400">
                          <a:effectLst/>
                        </a:rPr>
                        <a:t>My role has been restructured or redefined because of AI</a:t>
                      </a:r>
                    </a:p>
                  </a:txBody>
                  <a:tcPr marL="0" marR="0" marT="0" marB="0" anchor="ctr"/>
                </a:tc>
                <a:tc>
                  <a:txBody>
                    <a:bodyPr/>
                    <a:lstStyle/>
                    <a:p>
                      <a:pPr algn="ctr">
                        <a:buNone/>
                      </a:pPr>
                      <a:r>
                        <a:rPr lang="en-US" sz="1400">
                          <a:effectLst/>
                        </a:rPr>
                        <a:t>12%</a:t>
                      </a:r>
                    </a:p>
                  </a:txBody>
                  <a:tcPr marL="0" marR="0" marT="0" marB="0" anchor="ctr"/>
                </a:tc>
                <a:extLst>
                  <a:ext uri="{0D108BD9-81ED-4DB2-BD59-A6C34878D82A}">
                    <a16:rowId xmlns:a16="http://schemas.microsoft.com/office/drawing/2014/main" val="2642777012"/>
                  </a:ext>
                </a:extLst>
              </a:tr>
              <a:tr h="460132">
                <a:tc>
                  <a:txBody>
                    <a:bodyPr/>
                    <a:lstStyle/>
                    <a:p>
                      <a:pPr>
                        <a:buNone/>
                      </a:pPr>
                      <a:r>
                        <a:rPr lang="en-US" sz="1400">
                          <a:effectLst/>
                        </a:rPr>
                        <a:t>My role has not changed significantly due to AI</a:t>
                      </a:r>
                    </a:p>
                  </a:txBody>
                  <a:tcPr marL="0" marR="0" marT="0" marB="0" anchor="ctr"/>
                </a:tc>
                <a:tc>
                  <a:txBody>
                    <a:bodyPr/>
                    <a:lstStyle/>
                    <a:p>
                      <a:pPr algn="ctr">
                        <a:buNone/>
                      </a:pPr>
                      <a:r>
                        <a:rPr lang="en-US" sz="1400">
                          <a:effectLst/>
                        </a:rPr>
                        <a:t>44%</a:t>
                      </a:r>
                    </a:p>
                  </a:txBody>
                  <a:tcPr marL="0" marR="0" marT="0" marB="0" anchor="ctr"/>
                </a:tc>
                <a:extLst>
                  <a:ext uri="{0D108BD9-81ED-4DB2-BD59-A6C34878D82A}">
                    <a16:rowId xmlns:a16="http://schemas.microsoft.com/office/drawing/2014/main" val="2635998954"/>
                  </a:ext>
                </a:extLst>
              </a:tr>
              <a:tr h="460132">
                <a:tc>
                  <a:txBody>
                    <a:bodyPr/>
                    <a:lstStyle/>
                    <a:p>
                      <a:pPr>
                        <a:buNone/>
                      </a:pPr>
                      <a:r>
                        <a:rPr lang="en-US" sz="1400">
                          <a:effectLst/>
                        </a:rPr>
                        <a:t>I have changed jobs or careers partly due to AI</a:t>
                      </a:r>
                    </a:p>
                  </a:txBody>
                  <a:tcPr marL="0" marR="0" marT="0" marB="0" anchor="ctr"/>
                </a:tc>
                <a:tc>
                  <a:txBody>
                    <a:bodyPr/>
                    <a:lstStyle/>
                    <a:p>
                      <a:pPr algn="ctr">
                        <a:buNone/>
                      </a:pPr>
                      <a:r>
                        <a:rPr lang="en-US" sz="1400">
                          <a:effectLst/>
                        </a:rPr>
                        <a:t>14%</a:t>
                      </a:r>
                    </a:p>
                  </a:txBody>
                  <a:tcPr marL="0" marR="0" marT="0" marB="0" anchor="ctr"/>
                </a:tc>
                <a:extLst>
                  <a:ext uri="{0D108BD9-81ED-4DB2-BD59-A6C34878D82A}">
                    <a16:rowId xmlns:a16="http://schemas.microsoft.com/office/drawing/2014/main" val="4195160005"/>
                  </a:ext>
                </a:extLst>
              </a:tr>
              <a:tr h="460132">
                <a:tc>
                  <a:txBody>
                    <a:bodyPr/>
                    <a:lstStyle/>
                    <a:p>
                      <a:pPr>
                        <a:buNone/>
                      </a:pPr>
                      <a:r>
                        <a:rPr lang="en-US" sz="1400">
                          <a:effectLst/>
                        </a:rPr>
                        <a:t>Other: (please specify)</a:t>
                      </a:r>
                    </a:p>
                  </a:txBody>
                  <a:tcPr marL="0" marR="0" marT="0" marB="0" anchor="ctr"/>
                </a:tc>
                <a:tc>
                  <a:txBody>
                    <a:bodyPr/>
                    <a:lstStyle/>
                    <a:p>
                      <a:pPr algn="ctr">
                        <a:buNone/>
                      </a:pPr>
                      <a:r>
                        <a:rPr lang="en-US" sz="1400">
                          <a:effectLst/>
                        </a:rPr>
                        <a:t>18%</a:t>
                      </a:r>
                    </a:p>
                  </a:txBody>
                  <a:tcPr marL="0" marR="0" marT="0" marB="0" anchor="ctr"/>
                </a:tc>
                <a:extLst>
                  <a:ext uri="{0D108BD9-81ED-4DB2-BD59-A6C34878D82A}">
                    <a16:rowId xmlns:a16="http://schemas.microsoft.com/office/drawing/2014/main" val="683029428"/>
                  </a:ext>
                </a:extLst>
              </a:tr>
            </a:tbl>
          </a:graphicData>
        </a:graphic>
      </p:graphicFrame>
      <p:pic>
        <p:nvPicPr>
          <p:cNvPr id="7" name="Content Placeholder 6">
            <a:extLst>
              <a:ext uri="{FF2B5EF4-FFF2-40B4-BE49-F238E27FC236}">
                <a16:creationId xmlns:a16="http://schemas.microsoft.com/office/drawing/2014/main" id="{1C79A122-0994-8287-8350-44199E29EB78}"/>
              </a:ext>
            </a:extLst>
          </p:cNvPr>
          <p:cNvPicPr>
            <a:picLocks noGrp="1" noChangeAspect="1"/>
          </p:cNvPicPr>
          <p:nvPr>
            <p:ph idx="1"/>
          </p:nvPr>
        </p:nvPicPr>
        <p:blipFill>
          <a:blip r:embed="rId2"/>
          <a:stretch>
            <a:fillRect/>
          </a:stretch>
        </p:blipFill>
        <p:spPr>
          <a:xfrm>
            <a:off x="121949" y="2149941"/>
            <a:ext cx="7308199" cy="4318592"/>
          </a:xfrm>
          <a:prstGeom prst="rect">
            <a:avLst/>
          </a:prstGeom>
        </p:spPr>
      </p:pic>
      <p:sp>
        <p:nvSpPr>
          <p:cNvPr id="9" name="Slide Number Placeholder 8">
            <a:extLst>
              <a:ext uri="{FF2B5EF4-FFF2-40B4-BE49-F238E27FC236}">
                <a16:creationId xmlns:a16="http://schemas.microsoft.com/office/drawing/2014/main" id="{F27E76A4-B3B1-9638-BC7A-6BFF87721AE3}"/>
              </a:ext>
            </a:extLst>
          </p:cNvPr>
          <p:cNvSpPr>
            <a:spLocks noGrp="1"/>
          </p:cNvSpPr>
          <p:nvPr>
            <p:ph type="sldNum" sz="quarter" idx="12"/>
          </p:nvPr>
        </p:nvSpPr>
        <p:spPr/>
        <p:txBody>
          <a:bodyPr/>
          <a:lstStyle/>
          <a:p>
            <a:fld id="{A65A5C87-DF58-40C8-B092-1DE63DB4547E}" type="slidenum">
              <a:rPr lang="en-US" dirty="0"/>
              <a:t>31</a:t>
            </a:fld>
            <a:endParaRPr lang="en-US"/>
          </a:p>
        </p:txBody>
      </p:sp>
    </p:spTree>
    <p:extLst>
      <p:ext uri="{BB962C8B-B14F-4D97-AF65-F5344CB8AC3E}">
        <p14:creationId xmlns:p14="http://schemas.microsoft.com/office/powerpoint/2010/main" val="2926453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6DE3B-47D2-A096-05B3-B069649B89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BCC96B-F1D8-0530-22A6-96AF8DCC46F9}"/>
              </a:ext>
            </a:extLst>
          </p:cNvPr>
          <p:cNvSpPr>
            <a:spLocks noGrp="1"/>
          </p:cNvSpPr>
          <p:nvPr>
            <p:ph type="title"/>
          </p:nvPr>
        </p:nvSpPr>
        <p:spPr/>
        <p:txBody>
          <a:bodyPr>
            <a:noAutofit/>
          </a:bodyPr>
          <a:lstStyle/>
          <a:p>
            <a:r>
              <a:rPr lang="en-US" sz="3000">
                <a:ea typeface="+mj-lt"/>
                <a:cs typeface="+mj-lt"/>
              </a:rPr>
              <a:t>How has your role or responsibilities changed since you were first hired?</a:t>
            </a:r>
            <a:endParaRPr lang="en-US"/>
          </a:p>
        </p:txBody>
      </p:sp>
      <p:sp>
        <p:nvSpPr>
          <p:cNvPr id="3" name="Content Placeholder 2">
            <a:extLst>
              <a:ext uri="{FF2B5EF4-FFF2-40B4-BE49-F238E27FC236}">
                <a16:creationId xmlns:a16="http://schemas.microsoft.com/office/drawing/2014/main" id="{89AFD108-8D6D-9BA8-8F84-A39E97E635B0}"/>
              </a:ext>
            </a:extLst>
          </p:cNvPr>
          <p:cNvSpPr>
            <a:spLocks noGrp="1"/>
          </p:cNvSpPr>
          <p:nvPr>
            <p:ph idx="1"/>
          </p:nvPr>
        </p:nvSpPr>
        <p:spPr>
          <a:xfrm>
            <a:off x="1115568" y="2204486"/>
            <a:ext cx="10168128" cy="4055637"/>
          </a:xfrm>
        </p:spPr>
        <p:txBody>
          <a:bodyPr vert="horz" lIns="91440" tIns="45720" rIns="91440" bIns="45720" rtlCol="0" anchor="t">
            <a:normAutofit/>
          </a:bodyPr>
          <a:lstStyle/>
          <a:p>
            <a:pPr marL="0" indent="0">
              <a:lnSpc>
                <a:spcPct val="100000"/>
              </a:lnSpc>
              <a:spcBef>
                <a:spcPts val="0"/>
              </a:spcBef>
              <a:buNone/>
            </a:pPr>
            <a:r>
              <a:rPr lang="en-US" sz="1700">
                <a:ea typeface="+mn-lt"/>
                <a:cs typeface="+mn-lt"/>
              </a:rPr>
              <a:t>Other:</a:t>
            </a:r>
          </a:p>
          <a:p>
            <a:pPr>
              <a:buFont typeface="Arial"/>
              <a:buChar char="•"/>
            </a:pPr>
            <a:r>
              <a:rPr lang="en-US" sz="1300" b="1">
                <a:ea typeface="+mn-lt"/>
                <a:cs typeface="+mn-lt"/>
              </a:rPr>
              <a:t>Unemployment and job market disruption are real and acute for this cohort.</a:t>
            </a:r>
            <a:r>
              <a:rPr lang="en-US" sz="1300">
                <a:ea typeface="+mn-lt"/>
                <a:cs typeface="+mn-lt"/>
              </a:rPr>
              <a:t> Multiple respondents reported being laid off, unable to find work, or employed outside their field — with AI directly cited as a contributing factor. Several also flagged the rise of fake job postings and AI-screened applications as additional structural barriers making entry into the field harder.</a:t>
            </a:r>
          </a:p>
          <a:p>
            <a:pPr>
              <a:buFont typeface="Arial"/>
            </a:pPr>
            <a:r>
              <a:rPr lang="en-US" sz="1300" b="1">
                <a:ea typeface="+mn-lt"/>
                <a:cs typeface="+mn-lt"/>
              </a:rPr>
              <a:t>Ethical and environmental objections to AI are widespread and strongly held.</a:t>
            </a:r>
            <a:r>
              <a:rPr lang="en-US" sz="1300">
                <a:ea typeface="+mn-lt"/>
                <a:cs typeface="+mn-lt"/>
              </a:rPr>
              <a:t> This is not hesitation or anxiety — respondents were explicit about that distinction. Concerns center on environmental resource consumption, copyright and data theft from working artists, labor exploitation, and erosion of social trust. Many have made deliberate professional choices — seeking employers, clients, or self-employment situations that allow them to opt out entirely.</a:t>
            </a:r>
          </a:p>
          <a:p>
            <a:pPr>
              <a:buFont typeface="Arial"/>
            </a:pPr>
            <a:r>
              <a:rPr lang="en-US" sz="1300" b="1">
                <a:ea typeface="+mn-lt"/>
                <a:cs typeface="+mn-lt"/>
              </a:rPr>
              <a:t>Where AI is present in the workplace, experiences are mixed.</a:t>
            </a:r>
            <a:r>
              <a:rPr lang="en-US" sz="1300">
                <a:ea typeface="+mn-lt"/>
                <a:cs typeface="+mn-lt"/>
              </a:rPr>
              <a:t> A minority reported positive outcomes, including efficiency gains and expanded agency capacity. Others described being compelled to use tools they oppose, inadvertently training systems to replace their own roles, or inheriting additional quality-control work to screen out AI-generated content submitted by others.</a:t>
            </a:r>
          </a:p>
          <a:p>
            <a:pPr>
              <a:buFont typeface="Arial"/>
            </a:pPr>
            <a:r>
              <a:rPr lang="en-US" sz="1300" b="1">
                <a:ea typeface="+mn-lt"/>
                <a:cs typeface="+mn-lt"/>
              </a:rPr>
              <a:t>Alumni feel tension between SCAD's institutional AI positioning and its identity as an arts institution.</a:t>
            </a:r>
            <a:r>
              <a:rPr lang="en-US" sz="1300">
                <a:ea typeface="+mn-lt"/>
                <a:cs typeface="+mn-lt"/>
              </a:rPr>
              <a:t> Several responses — some sharply worded — expressed concern that SCAD's engagement with generative AI is at odds with its responsibility to protect students and alumni from the harms those same tools are causing to creative workers. This sentiment is worth treating as a distinct signal rather than folding into general AI skepticism.</a:t>
            </a:r>
            <a:endParaRPr lang="en-US" sz="1300"/>
          </a:p>
          <a:p>
            <a:pPr marL="171450" indent="-171450">
              <a:lnSpc>
                <a:spcPct val="100000"/>
              </a:lnSpc>
              <a:spcBef>
                <a:spcPts val="0"/>
              </a:spcBef>
              <a:buFont typeface="Arial,Sans-Serif" panose="020B0604020202020204" pitchFamily="34" charset="0"/>
            </a:pPr>
            <a:endParaRPr lang="en-US" sz="1200">
              <a:ea typeface="+mn-lt"/>
              <a:cs typeface="+mn-lt"/>
            </a:endParaRPr>
          </a:p>
        </p:txBody>
      </p:sp>
      <p:sp>
        <p:nvSpPr>
          <p:cNvPr id="4" name="Date Placeholder 3">
            <a:extLst>
              <a:ext uri="{FF2B5EF4-FFF2-40B4-BE49-F238E27FC236}">
                <a16:creationId xmlns:a16="http://schemas.microsoft.com/office/drawing/2014/main" id="{7699EA1C-E578-DAEC-9C39-72073BCB527E}"/>
              </a:ext>
            </a:extLst>
          </p:cNvPr>
          <p:cNvSpPr>
            <a:spLocks noGrp="1"/>
          </p:cNvSpPr>
          <p:nvPr>
            <p:ph type="dt" sz="half" idx="10"/>
          </p:nvPr>
        </p:nvSpPr>
        <p:spPr/>
        <p:txBody>
          <a:bodyPr/>
          <a:lstStyle/>
          <a:p>
            <a:fld id="{025FBBEC-DD35-4B15-8888-BAF7015C8D62}" type="datetime1">
              <a:t>7/2/2026</a:t>
            </a:fld>
            <a:endParaRPr lang="en-US"/>
          </a:p>
        </p:txBody>
      </p:sp>
      <p:sp>
        <p:nvSpPr>
          <p:cNvPr id="6" name="Slide Number Placeholder 5">
            <a:extLst>
              <a:ext uri="{FF2B5EF4-FFF2-40B4-BE49-F238E27FC236}">
                <a16:creationId xmlns:a16="http://schemas.microsoft.com/office/drawing/2014/main" id="{C8409CAF-8AD2-62F3-AB83-8DC40577F426}"/>
              </a:ext>
            </a:extLst>
          </p:cNvPr>
          <p:cNvSpPr>
            <a:spLocks noGrp="1"/>
          </p:cNvSpPr>
          <p:nvPr>
            <p:ph type="sldNum" sz="quarter" idx="12"/>
          </p:nvPr>
        </p:nvSpPr>
        <p:spPr/>
        <p:txBody>
          <a:bodyPr/>
          <a:lstStyle/>
          <a:p>
            <a:fld id="{A65A5C87-DF58-40C8-B092-1DE63DB4547E}" type="slidenum">
              <a:rPr lang="en-US" dirty="0"/>
              <a:t>32</a:t>
            </a:fld>
            <a:endParaRPr lang="en-US"/>
          </a:p>
        </p:txBody>
      </p:sp>
    </p:spTree>
    <p:extLst>
      <p:ext uri="{BB962C8B-B14F-4D97-AF65-F5344CB8AC3E}">
        <p14:creationId xmlns:p14="http://schemas.microsoft.com/office/powerpoint/2010/main" val="408569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2C383-ADCE-3BEC-C7D0-787591A47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6CA04-2BD0-A5E8-673B-5E1DD8DD2E1E}"/>
              </a:ext>
            </a:extLst>
          </p:cNvPr>
          <p:cNvSpPr>
            <a:spLocks noGrp="1"/>
          </p:cNvSpPr>
          <p:nvPr>
            <p:ph type="title"/>
          </p:nvPr>
        </p:nvSpPr>
        <p:spPr/>
        <p:txBody>
          <a:bodyPr>
            <a:noAutofit/>
          </a:bodyPr>
          <a:lstStyle/>
          <a:p>
            <a:r>
              <a:rPr lang="en-US" sz="3000">
                <a:ea typeface="+mj-lt"/>
                <a:cs typeface="+mj-lt"/>
              </a:rPr>
              <a:t>How open are you to AI becoming more integrated into your field of work over the next five years?</a:t>
            </a:r>
            <a:endParaRPr lang="en-US">
              <a:ea typeface="+mj-lt"/>
              <a:cs typeface="+mj-lt"/>
            </a:endParaRPr>
          </a:p>
        </p:txBody>
      </p:sp>
      <p:sp>
        <p:nvSpPr>
          <p:cNvPr id="4" name="Date Placeholder 3">
            <a:extLst>
              <a:ext uri="{FF2B5EF4-FFF2-40B4-BE49-F238E27FC236}">
                <a16:creationId xmlns:a16="http://schemas.microsoft.com/office/drawing/2014/main" id="{FAD6DEA1-DB68-B1C8-2D0B-B55AE2B5895F}"/>
              </a:ext>
            </a:extLst>
          </p:cNvPr>
          <p:cNvSpPr>
            <a:spLocks noGrp="1"/>
          </p:cNvSpPr>
          <p:nvPr>
            <p:ph type="dt" sz="half" idx="10"/>
          </p:nvPr>
        </p:nvSpPr>
        <p:spPr/>
        <p:txBody>
          <a:bodyPr/>
          <a:lstStyle/>
          <a:p>
            <a:fld id="{CC0ADE50-456D-4D49-AB3E-B6678EF3A070}" type="datetime1">
              <a:t>7/2/2026</a:t>
            </a:fld>
            <a:endParaRPr lang="en-US"/>
          </a:p>
        </p:txBody>
      </p:sp>
      <p:sp>
        <p:nvSpPr>
          <p:cNvPr id="6" name="Slide Number Placeholder 5">
            <a:extLst>
              <a:ext uri="{FF2B5EF4-FFF2-40B4-BE49-F238E27FC236}">
                <a16:creationId xmlns:a16="http://schemas.microsoft.com/office/drawing/2014/main" id="{EB17760D-C731-2957-107E-FA18A054F8F9}"/>
              </a:ext>
            </a:extLst>
          </p:cNvPr>
          <p:cNvSpPr>
            <a:spLocks noGrp="1"/>
          </p:cNvSpPr>
          <p:nvPr>
            <p:ph type="sldNum" sz="quarter" idx="12"/>
          </p:nvPr>
        </p:nvSpPr>
        <p:spPr/>
        <p:txBody>
          <a:bodyPr/>
          <a:lstStyle/>
          <a:p>
            <a:fld id="{A65A5C87-DF58-40C8-B092-1DE63DB4547E}" type="slidenum">
              <a:rPr lang="en-US" dirty="0"/>
              <a:t>33</a:t>
            </a:fld>
            <a:endParaRPr lang="en-US"/>
          </a:p>
        </p:txBody>
      </p:sp>
      <p:graphicFrame>
        <p:nvGraphicFramePr>
          <p:cNvPr id="10" name="Table 9">
            <a:extLst>
              <a:ext uri="{FF2B5EF4-FFF2-40B4-BE49-F238E27FC236}">
                <a16:creationId xmlns:a16="http://schemas.microsoft.com/office/drawing/2014/main" id="{DA96687A-E249-DFBF-752D-835434E47DA3}"/>
              </a:ext>
            </a:extLst>
          </p:cNvPr>
          <p:cNvGraphicFramePr>
            <a:graphicFrameLocks noGrp="1"/>
          </p:cNvGraphicFramePr>
          <p:nvPr>
            <p:extLst>
              <p:ext uri="{D42A27DB-BD31-4B8C-83A1-F6EECF244321}">
                <p14:modId xmlns:p14="http://schemas.microsoft.com/office/powerpoint/2010/main" val="2484745205"/>
              </p:ext>
            </p:extLst>
          </p:nvPr>
        </p:nvGraphicFramePr>
        <p:xfrm>
          <a:off x="7375769" y="3030904"/>
          <a:ext cx="3907712" cy="2477010"/>
        </p:xfrm>
        <a:graphic>
          <a:graphicData uri="http://schemas.openxmlformats.org/drawingml/2006/table">
            <a:tbl>
              <a:tblPr bandRow="1">
                <a:tableStyleId>{5C22544A-7EE6-4342-B048-85BDC9FD1C3A}</a:tableStyleId>
              </a:tblPr>
              <a:tblGrid>
                <a:gridCol w="1953856">
                  <a:extLst>
                    <a:ext uri="{9D8B030D-6E8A-4147-A177-3AD203B41FA5}">
                      <a16:colId xmlns:a16="http://schemas.microsoft.com/office/drawing/2014/main" val="1707666170"/>
                    </a:ext>
                  </a:extLst>
                </a:gridCol>
                <a:gridCol w="1953856">
                  <a:extLst>
                    <a:ext uri="{9D8B030D-6E8A-4147-A177-3AD203B41FA5}">
                      <a16:colId xmlns:a16="http://schemas.microsoft.com/office/drawing/2014/main" val="2781297861"/>
                    </a:ext>
                  </a:extLst>
                </a:gridCol>
              </a:tblGrid>
              <a:tr h="495402">
                <a:tc>
                  <a:txBody>
                    <a:bodyPr/>
                    <a:lstStyle/>
                    <a:p>
                      <a:pPr>
                        <a:buNone/>
                      </a:pPr>
                      <a:r>
                        <a:rPr lang="en-US" sz="1400">
                          <a:effectLst/>
                        </a:rPr>
                        <a:t>Very Open</a:t>
                      </a:r>
                    </a:p>
                  </a:txBody>
                  <a:tcPr marL="0" marR="0" marT="0" marB="0" anchor="ctr"/>
                </a:tc>
                <a:tc>
                  <a:txBody>
                    <a:bodyPr/>
                    <a:lstStyle/>
                    <a:p>
                      <a:pPr algn="ctr">
                        <a:buNone/>
                      </a:pPr>
                      <a:r>
                        <a:rPr lang="en-US" sz="1400">
                          <a:effectLst/>
                        </a:rPr>
                        <a:t>11%</a:t>
                      </a:r>
                    </a:p>
                  </a:txBody>
                  <a:tcPr marL="0" marR="0" marT="0" marB="0" anchor="ctr"/>
                </a:tc>
                <a:extLst>
                  <a:ext uri="{0D108BD9-81ED-4DB2-BD59-A6C34878D82A}">
                    <a16:rowId xmlns:a16="http://schemas.microsoft.com/office/drawing/2014/main" val="1350663167"/>
                  </a:ext>
                </a:extLst>
              </a:tr>
              <a:tr h="495402">
                <a:tc>
                  <a:txBody>
                    <a:bodyPr/>
                    <a:lstStyle/>
                    <a:p>
                      <a:pPr>
                        <a:buNone/>
                      </a:pPr>
                      <a:r>
                        <a:rPr lang="en-US" sz="1400">
                          <a:effectLst/>
                        </a:rPr>
                        <a:t>Somewhat Open</a:t>
                      </a:r>
                    </a:p>
                  </a:txBody>
                  <a:tcPr marL="0" marR="0" marT="0" marB="0" anchor="ctr"/>
                </a:tc>
                <a:tc>
                  <a:txBody>
                    <a:bodyPr/>
                    <a:lstStyle/>
                    <a:p>
                      <a:pPr algn="ctr">
                        <a:buNone/>
                      </a:pPr>
                      <a:r>
                        <a:rPr lang="en-US" sz="1400">
                          <a:effectLst/>
                        </a:rPr>
                        <a:t>14%</a:t>
                      </a:r>
                    </a:p>
                  </a:txBody>
                  <a:tcPr marL="0" marR="0" marT="0" marB="0" anchor="ctr"/>
                </a:tc>
                <a:extLst>
                  <a:ext uri="{0D108BD9-81ED-4DB2-BD59-A6C34878D82A}">
                    <a16:rowId xmlns:a16="http://schemas.microsoft.com/office/drawing/2014/main" val="1436670294"/>
                  </a:ext>
                </a:extLst>
              </a:tr>
              <a:tr h="495402">
                <a:tc>
                  <a:txBody>
                    <a:bodyPr/>
                    <a:lstStyle/>
                    <a:p>
                      <a:pPr>
                        <a:buNone/>
                      </a:pPr>
                      <a:r>
                        <a:rPr lang="en-US" sz="1400">
                          <a:effectLst/>
                        </a:rPr>
                        <a:t>Neutral</a:t>
                      </a:r>
                    </a:p>
                  </a:txBody>
                  <a:tcPr marL="0" marR="0" marT="0" marB="0" anchor="ctr"/>
                </a:tc>
                <a:tc>
                  <a:txBody>
                    <a:bodyPr/>
                    <a:lstStyle/>
                    <a:p>
                      <a:pPr algn="ctr">
                        <a:buNone/>
                      </a:pPr>
                      <a:r>
                        <a:rPr lang="en-US" sz="1400">
                          <a:effectLst/>
                        </a:rPr>
                        <a:t>10%</a:t>
                      </a:r>
                    </a:p>
                  </a:txBody>
                  <a:tcPr marL="0" marR="0" marT="0" marB="0" anchor="ctr"/>
                </a:tc>
                <a:extLst>
                  <a:ext uri="{0D108BD9-81ED-4DB2-BD59-A6C34878D82A}">
                    <a16:rowId xmlns:a16="http://schemas.microsoft.com/office/drawing/2014/main" val="2037197025"/>
                  </a:ext>
                </a:extLst>
              </a:tr>
              <a:tr h="495402">
                <a:tc>
                  <a:txBody>
                    <a:bodyPr/>
                    <a:lstStyle/>
                    <a:p>
                      <a:pPr>
                        <a:buNone/>
                      </a:pPr>
                      <a:r>
                        <a:rPr lang="en-US" sz="1400">
                          <a:effectLst/>
                        </a:rPr>
                        <a:t>Somewhat Opposed</a:t>
                      </a:r>
                    </a:p>
                  </a:txBody>
                  <a:tcPr marL="0" marR="0" marT="0" marB="0" anchor="ctr"/>
                </a:tc>
                <a:tc>
                  <a:txBody>
                    <a:bodyPr/>
                    <a:lstStyle/>
                    <a:p>
                      <a:pPr algn="ctr">
                        <a:buNone/>
                      </a:pPr>
                      <a:r>
                        <a:rPr lang="en-US" sz="1400">
                          <a:effectLst/>
                        </a:rPr>
                        <a:t>18%</a:t>
                      </a:r>
                    </a:p>
                  </a:txBody>
                  <a:tcPr marL="0" marR="0" marT="0" marB="0" anchor="ctr"/>
                </a:tc>
                <a:extLst>
                  <a:ext uri="{0D108BD9-81ED-4DB2-BD59-A6C34878D82A}">
                    <a16:rowId xmlns:a16="http://schemas.microsoft.com/office/drawing/2014/main" val="2994427512"/>
                  </a:ext>
                </a:extLst>
              </a:tr>
              <a:tr h="495402">
                <a:tc>
                  <a:txBody>
                    <a:bodyPr/>
                    <a:lstStyle/>
                    <a:p>
                      <a:pPr>
                        <a:buNone/>
                      </a:pPr>
                      <a:r>
                        <a:rPr lang="en-US" sz="1400">
                          <a:effectLst/>
                        </a:rPr>
                        <a:t>Very Opposed</a:t>
                      </a:r>
                    </a:p>
                  </a:txBody>
                  <a:tcPr marL="0" marR="0" marT="0" marB="0" anchor="ctr"/>
                </a:tc>
                <a:tc>
                  <a:txBody>
                    <a:bodyPr/>
                    <a:lstStyle/>
                    <a:p>
                      <a:pPr algn="ctr">
                        <a:buNone/>
                      </a:pPr>
                      <a:r>
                        <a:rPr lang="en-US" sz="1400">
                          <a:effectLst/>
                        </a:rPr>
                        <a:t>47%</a:t>
                      </a:r>
                    </a:p>
                  </a:txBody>
                  <a:tcPr marL="0" marR="0" marT="0" marB="0" anchor="ctr"/>
                </a:tc>
                <a:extLst>
                  <a:ext uri="{0D108BD9-81ED-4DB2-BD59-A6C34878D82A}">
                    <a16:rowId xmlns:a16="http://schemas.microsoft.com/office/drawing/2014/main" val="1438897184"/>
                  </a:ext>
                </a:extLst>
              </a:tr>
            </a:tbl>
          </a:graphicData>
        </a:graphic>
      </p:graphicFrame>
      <p:pic>
        <p:nvPicPr>
          <p:cNvPr id="8" name="Content Placeholder 7" descr="A graph with orange bars&#10;&#10;AI-generated content may be incorrect.">
            <a:extLst>
              <a:ext uri="{FF2B5EF4-FFF2-40B4-BE49-F238E27FC236}">
                <a16:creationId xmlns:a16="http://schemas.microsoft.com/office/drawing/2014/main" id="{7649CD82-0F67-19A5-4ED1-13F078963934}"/>
              </a:ext>
            </a:extLst>
          </p:cNvPr>
          <p:cNvPicPr>
            <a:picLocks noGrp="1" noChangeAspect="1"/>
          </p:cNvPicPr>
          <p:nvPr>
            <p:ph idx="1"/>
          </p:nvPr>
        </p:nvPicPr>
        <p:blipFill>
          <a:blip r:embed="rId2"/>
          <a:stretch>
            <a:fillRect/>
          </a:stretch>
        </p:blipFill>
        <p:spPr>
          <a:xfrm>
            <a:off x="1213402" y="2340441"/>
            <a:ext cx="5929626" cy="3694176"/>
          </a:xfrm>
          <a:prstGeom prst="rect">
            <a:avLst/>
          </a:prstGeom>
        </p:spPr>
      </p:pic>
    </p:spTree>
    <p:extLst>
      <p:ext uri="{BB962C8B-B14F-4D97-AF65-F5344CB8AC3E}">
        <p14:creationId xmlns:p14="http://schemas.microsoft.com/office/powerpoint/2010/main" val="4104771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3E2D7-AED1-55AE-B6AC-7AD83A251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5ACD29-7023-FE80-0CFD-66948637EAAE}"/>
              </a:ext>
            </a:extLst>
          </p:cNvPr>
          <p:cNvSpPr>
            <a:spLocks noGrp="1"/>
          </p:cNvSpPr>
          <p:nvPr>
            <p:ph type="title"/>
          </p:nvPr>
        </p:nvSpPr>
        <p:spPr/>
        <p:txBody>
          <a:bodyPr/>
          <a:lstStyle/>
          <a:p>
            <a:pPr>
              <a:lnSpc>
                <a:spcPct val="110000"/>
              </a:lnSpc>
              <a:spcBef>
                <a:spcPts val="1000"/>
              </a:spcBef>
            </a:pPr>
            <a:r>
              <a:rPr lang="en-US"/>
              <a:t>Employer Survey Results</a:t>
            </a:r>
            <a:br>
              <a:rPr lang="en-US" sz="2800"/>
            </a:br>
            <a:br>
              <a:rPr lang="en-US" sz="2800"/>
            </a:br>
            <a:r>
              <a:rPr lang="en-US" sz="1800"/>
              <a:t>May 28-June 2, 2026</a:t>
            </a:r>
          </a:p>
        </p:txBody>
      </p:sp>
      <p:sp>
        <p:nvSpPr>
          <p:cNvPr id="3" name="Date Placeholder 2">
            <a:extLst>
              <a:ext uri="{FF2B5EF4-FFF2-40B4-BE49-F238E27FC236}">
                <a16:creationId xmlns:a16="http://schemas.microsoft.com/office/drawing/2014/main" id="{6C88FD60-21CC-8F85-4EAE-0D813D99B1B2}"/>
              </a:ext>
            </a:extLst>
          </p:cNvPr>
          <p:cNvSpPr>
            <a:spLocks noGrp="1"/>
          </p:cNvSpPr>
          <p:nvPr>
            <p:ph type="dt" sz="half" idx="10"/>
          </p:nvPr>
        </p:nvSpPr>
        <p:spPr/>
        <p:txBody>
          <a:bodyPr/>
          <a:lstStyle/>
          <a:p>
            <a:fld id="{2D32710E-BDF0-43F9-9468-889CB36B90CB}" type="datetime1">
              <a:t>7/2/2026</a:t>
            </a:fld>
            <a:endParaRPr lang="en-US"/>
          </a:p>
        </p:txBody>
      </p:sp>
      <p:sp>
        <p:nvSpPr>
          <p:cNvPr id="5" name="Slide Number Placeholder 4">
            <a:extLst>
              <a:ext uri="{FF2B5EF4-FFF2-40B4-BE49-F238E27FC236}">
                <a16:creationId xmlns:a16="http://schemas.microsoft.com/office/drawing/2014/main" id="{5E212643-F349-7682-37C6-A348B322C38B}"/>
              </a:ext>
            </a:extLst>
          </p:cNvPr>
          <p:cNvSpPr>
            <a:spLocks noGrp="1"/>
          </p:cNvSpPr>
          <p:nvPr>
            <p:ph type="sldNum" sz="quarter" idx="12"/>
          </p:nvPr>
        </p:nvSpPr>
        <p:spPr/>
        <p:txBody>
          <a:bodyPr/>
          <a:lstStyle/>
          <a:p>
            <a:fld id="{A65A5C87-DF58-40C8-B092-1DE63DB4547E}" type="slidenum">
              <a:rPr lang="en-US" dirty="0"/>
              <a:t>34</a:t>
            </a:fld>
            <a:endParaRPr lang="en-US"/>
          </a:p>
        </p:txBody>
      </p:sp>
    </p:spTree>
    <p:extLst>
      <p:ext uri="{BB962C8B-B14F-4D97-AF65-F5344CB8AC3E}">
        <p14:creationId xmlns:p14="http://schemas.microsoft.com/office/powerpoint/2010/main" val="3422958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DFAA5-8030-99C4-AF31-FBD11B0C787C}"/>
              </a:ext>
            </a:extLst>
          </p:cNvPr>
          <p:cNvSpPr>
            <a:spLocks noGrp="1"/>
          </p:cNvSpPr>
          <p:nvPr>
            <p:ph type="title"/>
          </p:nvPr>
        </p:nvSpPr>
        <p:spPr/>
        <p:txBody>
          <a:bodyPr>
            <a:normAutofit fontScale="90000"/>
          </a:bodyPr>
          <a:lstStyle/>
          <a:p>
            <a:r>
              <a:rPr lang="en-US">
                <a:ea typeface="+mj-lt"/>
                <a:cs typeface="+mj-lt"/>
              </a:rPr>
              <a:t>What best describes your organization's primary industry sector?</a:t>
            </a:r>
            <a:endParaRPr lang="en-US"/>
          </a:p>
        </p:txBody>
      </p:sp>
      <p:sp>
        <p:nvSpPr>
          <p:cNvPr id="4" name="Date Placeholder 3">
            <a:extLst>
              <a:ext uri="{FF2B5EF4-FFF2-40B4-BE49-F238E27FC236}">
                <a16:creationId xmlns:a16="http://schemas.microsoft.com/office/drawing/2014/main" id="{BD0EEEE3-6228-EACA-1521-A161CD3768CF}"/>
              </a:ext>
            </a:extLst>
          </p:cNvPr>
          <p:cNvSpPr>
            <a:spLocks noGrp="1"/>
          </p:cNvSpPr>
          <p:nvPr>
            <p:ph type="dt" sz="half" idx="10"/>
          </p:nvPr>
        </p:nvSpPr>
        <p:spPr/>
        <p:txBody>
          <a:bodyPr/>
          <a:lstStyle/>
          <a:p>
            <a:fld id="{040EA71C-DA56-43E1-B2A5-5DB305AB5ADD}" type="datetime1">
              <a:t>7/2/2026</a:t>
            </a:fld>
            <a:endParaRPr lang="en-US"/>
          </a:p>
        </p:txBody>
      </p:sp>
      <p:sp>
        <p:nvSpPr>
          <p:cNvPr id="6" name="Slide Number Placeholder 5">
            <a:extLst>
              <a:ext uri="{FF2B5EF4-FFF2-40B4-BE49-F238E27FC236}">
                <a16:creationId xmlns:a16="http://schemas.microsoft.com/office/drawing/2014/main" id="{C11EA375-01CF-A231-5E46-E0C5FC2C0F6A}"/>
              </a:ext>
            </a:extLst>
          </p:cNvPr>
          <p:cNvSpPr>
            <a:spLocks noGrp="1"/>
          </p:cNvSpPr>
          <p:nvPr>
            <p:ph type="sldNum" sz="quarter" idx="12"/>
          </p:nvPr>
        </p:nvSpPr>
        <p:spPr/>
        <p:txBody>
          <a:bodyPr/>
          <a:lstStyle/>
          <a:p>
            <a:fld id="{A65A5C87-DF58-40C8-B092-1DE63DB4547E}" type="slidenum">
              <a:rPr lang="en-US" dirty="0"/>
              <a:t>35</a:t>
            </a:fld>
            <a:endParaRPr lang="en-US"/>
          </a:p>
        </p:txBody>
      </p:sp>
      <p:graphicFrame>
        <p:nvGraphicFramePr>
          <p:cNvPr id="9" name="Table 8">
            <a:extLst>
              <a:ext uri="{FF2B5EF4-FFF2-40B4-BE49-F238E27FC236}">
                <a16:creationId xmlns:a16="http://schemas.microsoft.com/office/drawing/2014/main" id="{9F96E225-3588-B79F-D891-7F9F874EE581}"/>
              </a:ext>
            </a:extLst>
          </p:cNvPr>
          <p:cNvGraphicFramePr>
            <a:graphicFrameLocks noGrp="1"/>
          </p:cNvGraphicFramePr>
          <p:nvPr>
            <p:extLst>
              <p:ext uri="{D42A27DB-BD31-4B8C-83A1-F6EECF244321}">
                <p14:modId xmlns:p14="http://schemas.microsoft.com/office/powerpoint/2010/main" val="1433017187"/>
              </p:ext>
            </p:extLst>
          </p:nvPr>
        </p:nvGraphicFramePr>
        <p:xfrm>
          <a:off x="6672383" y="2403231"/>
          <a:ext cx="5040383" cy="2804515"/>
        </p:xfrm>
        <a:graphic>
          <a:graphicData uri="http://schemas.openxmlformats.org/drawingml/2006/table">
            <a:tbl>
              <a:tblPr bandRow="1">
                <a:tableStyleId>{5C22544A-7EE6-4342-B048-85BDC9FD1C3A}</a:tableStyleId>
              </a:tblPr>
              <a:tblGrid>
                <a:gridCol w="3936999">
                  <a:extLst>
                    <a:ext uri="{9D8B030D-6E8A-4147-A177-3AD203B41FA5}">
                      <a16:colId xmlns:a16="http://schemas.microsoft.com/office/drawing/2014/main" val="3873315475"/>
                    </a:ext>
                  </a:extLst>
                </a:gridCol>
                <a:gridCol w="1103384">
                  <a:extLst>
                    <a:ext uri="{9D8B030D-6E8A-4147-A177-3AD203B41FA5}">
                      <a16:colId xmlns:a16="http://schemas.microsoft.com/office/drawing/2014/main" val="3521032368"/>
                    </a:ext>
                  </a:extLst>
                </a:gridCol>
              </a:tblGrid>
              <a:tr h="400645">
                <a:tc>
                  <a:txBody>
                    <a:bodyPr/>
                    <a:lstStyle/>
                    <a:p>
                      <a:pPr>
                        <a:buNone/>
                      </a:pPr>
                      <a:r>
                        <a:rPr lang="en-US" sz="1400">
                          <a:effectLst/>
                        </a:rPr>
                        <a:t>Creative/Design/Advertising</a:t>
                      </a:r>
                    </a:p>
                  </a:txBody>
                  <a:tcPr marL="0" marR="0" marT="0" marB="0" anchor="ctr"/>
                </a:tc>
                <a:tc>
                  <a:txBody>
                    <a:bodyPr/>
                    <a:lstStyle/>
                    <a:p>
                      <a:pPr algn="ctr">
                        <a:buNone/>
                      </a:pPr>
                      <a:r>
                        <a:rPr lang="en-US" sz="1400">
                          <a:effectLst/>
                        </a:rPr>
                        <a:t>21%</a:t>
                      </a:r>
                    </a:p>
                  </a:txBody>
                  <a:tcPr marL="0" marR="0" marT="0" marB="0" anchor="ctr"/>
                </a:tc>
                <a:extLst>
                  <a:ext uri="{0D108BD9-81ED-4DB2-BD59-A6C34878D82A}">
                    <a16:rowId xmlns:a16="http://schemas.microsoft.com/office/drawing/2014/main" val="3008853752"/>
                  </a:ext>
                </a:extLst>
              </a:tr>
              <a:tr h="400645">
                <a:tc>
                  <a:txBody>
                    <a:bodyPr/>
                    <a:lstStyle/>
                    <a:p>
                      <a:pPr>
                        <a:buNone/>
                      </a:pPr>
                      <a:r>
                        <a:rPr lang="en-US" sz="1400">
                          <a:effectLst/>
                        </a:rPr>
                        <a:t>Technology/SaaS/AI</a:t>
                      </a:r>
                    </a:p>
                  </a:txBody>
                  <a:tcPr marL="0" marR="0" marT="0" marB="0" anchor="ctr"/>
                </a:tc>
                <a:tc>
                  <a:txBody>
                    <a:bodyPr/>
                    <a:lstStyle/>
                    <a:p>
                      <a:pPr algn="ctr">
                        <a:buNone/>
                      </a:pPr>
                      <a:r>
                        <a:rPr lang="en-US" sz="1400">
                          <a:effectLst/>
                        </a:rPr>
                        <a:t>8%</a:t>
                      </a:r>
                    </a:p>
                  </a:txBody>
                  <a:tcPr marL="0" marR="0" marT="0" marB="0" anchor="ctr"/>
                </a:tc>
                <a:extLst>
                  <a:ext uri="{0D108BD9-81ED-4DB2-BD59-A6C34878D82A}">
                    <a16:rowId xmlns:a16="http://schemas.microsoft.com/office/drawing/2014/main" val="949065723"/>
                  </a:ext>
                </a:extLst>
              </a:tr>
              <a:tr h="400645">
                <a:tc>
                  <a:txBody>
                    <a:bodyPr/>
                    <a:lstStyle/>
                    <a:p>
                      <a:pPr>
                        <a:buNone/>
                      </a:pPr>
                      <a:r>
                        <a:rPr lang="en-US" sz="1400">
                          <a:effectLst/>
                        </a:rPr>
                        <a:t>Media/Entertainment/Film</a:t>
                      </a:r>
                    </a:p>
                  </a:txBody>
                  <a:tcPr marL="0" marR="0" marT="0" marB="0" anchor="ctr"/>
                </a:tc>
                <a:tc>
                  <a:txBody>
                    <a:bodyPr/>
                    <a:lstStyle/>
                    <a:p>
                      <a:pPr algn="ctr">
                        <a:buNone/>
                      </a:pPr>
                      <a:r>
                        <a:rPr lang="en-US" sz="1400">
                          <a:effectLst/>
                        </a:rPr>
                        <a:t>11%</a:t>
                      </a:r>
                    </a:p>
                  </a:txBody>
                  <a:tcPr marL="0" marR="0" marT="0" marB="0" anchor="ctr"/>
                </a:tc>
                <a:extLst>
                  <a:ext uri="{0D108BD9-81ED-4DB2-BD59-A6C34878D82A}">
                    <a16:rowId xmlns:a16="http://schemas.microsoft.com/office/drawing/2014/main" val="4276784846"/>
                  </a:ext>
                </a:extLst>
              </a:tr>
              <a:tr h="400645">
                <a:tc>
                  <a:txBody>
                    <a:bodyPr/>
                    <a:lstStyle/>
                    <a:p>
                      <a:pPr>
                        <a:buNone/>
                      </a:pPr>
                      <a:r>
                        <a:rPr lang="en-US" sz="1400">
                          <a:effectLst/>
                        </a:rPr>
                        <a:t>Architecture/Interior Design/Urban Planning</a:t>
                      </a:r>
                    </a:p>
                  </a:txBody>
                  <a:tcPr marL="0" marR="0" marT="0" marB="0" anchor="ctr"/>
                </a:tc>
                <a:tc>
                  <a:txBody>
                    <a:bodyPr/>
                    <a:lstStyle/>
                    <a:p>
                      <a:pPr algn="ctr">
                        <a:buNone/>
                      </a:pPr>
                      <a:r>
                        <a:rPr lang="en-US" sz="1400">
                          <a:effectLst/>
                        </a:rPr>
                        <a:t>32%</a:t>
                      </a:r>
                    </a:p>
                  </a:txBody>
                  <a:tcPr marL="0" marR="0" marT="0" marB="0" anchor="ctr"/>
                </a:tc>
                <a:extLst>
                  <a:ext uri="{0D108BD9-81ED-4DB2-BD59-A6C34878D82A}">
                    <a16:rowId xmlns:a16="http://schemas.microsoft.com/office/drawing/2014/main" val="338276681"/>
                  </a:ext>
                </a:extLst>
              </a:tr>
              <a:tr h="400645">
                <a:tc>
                  <a:txBody>
                    <a:bodyPr/>
                    <a:lstStyle/>
                    <a:p>
                      <a:pPr>
                        <a:buNone/>
                      </a:pPr>
                      <a:r>
                        <a:rPr lang="en-US" sz="1400">
                          <a:effectLst/>
                        </a:rPr>
                        <a:t>Fashion/Retail/Consumer Goods</a:t>
                      </a:r>
                    </a:p>
                  </a:txBody>
                  <a:tcPr marL="0" marR="0" marT="0" marB="0" anchor="ctr"/>
                </a:tc>
                <a:tc>
                  <a:txBody>
                    <a:bodyPr/>
                    <a:lstStyle/>
                    <a:p>
                      <a:pPr algn="ctr">
                        <a:buNone/>
                      </a:pPr>
                      <a:r>
                        <a:rPr lang="en-US" sz="1400">
                          <a:effectLst/>
                        </a:rPr>
                        <a:t>8%</a:t>
                      </a:r>
                    </a:p>
                  </a:txBody>
                  <a:tcPr marL="0" marR="0" marT="0" marB="0" anchor="ctr"/>
                </a:tc>
                <a:extLst>
                  <a:ext uri="{0D108BD9-81ED-4DB2-BD59-A6C34878D82A}">
                    <a16:rowId xmlns:a16="http://schemas.microsoft.com/office/drawing/2014/main" val="2691168690"/>
                  </a:ext>
                </a:extLst>
              </a:tr>
              <a:tr h="400645">
                <a:tc>
                  <a:txBody>
                    <a:bodyPr/>
                    <a:lstStyle/>
                    <a:p>
                      <a:pPr>
                        <a:buNone/>
                      </a:pPr>
                      <a:r>
                        <a:rPr lang="en-US" sz="1400">
                          <a:effectLst/>
                        </a:rPr>
                        <a:t>Education/Nonprofit</a:t>
                      </a:r>
                    </a:p>
                  </a:txBody>
                  <a:tcPr marL="0" marR="0" marT="0" marB="0" anchor="ctr"/>
                </a:tc>
                <a:tc>
                  <a:txBody>
                    <a:bodyPr/>
                    <a:lstStyle/>
                    <a:p>
                      <a:pPr algn="ctr">
                        <a:buNone/>
                      </a:pPr>
                      <a:r>
                        <a:rPr lang="en-US" sz="1400">
                          <a:effectLst/>
                        </a:rPr>
                        <a:t>8%</a:t>
                      </a:r>
                    </a:p>
                  </a:txBody>
                  <a:tcPr marL="0" marR="0" marT="0" marB="0" anchor="ctr"/>
                </a:tc>
                <a:extLst>
                  <a:ext uri="{0D108BD9-81ED-4DB2-BD59-A6C34878D82A}">
                    <a16:rowId xmlns:a16="http://schemas.microsoft.com/office/drawing/2014/main" val="2060066439"/>
                  </a:ext>
                </a:extLst>
              </a:tr>
              <a:tr h="400645">
                <a:tc>
                  <a:txBody>
                    <a:bodyPr/>
                    <a:lstStyle/>
                    <a:p>
                      <a:pPr>
                        <a:buNone/>
                      </a:pPr>
                      <a:r>
                        <a:rPr lang="en-US" sz="1400">
                          <a:effectLst/>
                        </a:rPr>
                        <a:t>Other: (please specify)</a:t>
                      </a:r>
                    </a:p>
                  </a:txBody>
                  <a:tcPr marL="0" marR="0" marT="0" marB="0" anchor="ctr"/>
                </a:tc>
                <a:tc>
                  <a:txBody>
                    <a:bodyPr/>
                    <a:lstStyle/>
                    <a:p>
                      <a:pPr algn="ctr">
                        <a:buNone/>
                      </a:pPr>
                      <a:r>
                        <a:rPr lang="en-US" sz="1400">
                          <a:effectLst/>
                        </a:rPr>
                        <a:t>13%</a:t>
                      </a:r>
                    </a:p>
                  </a:txBody>
                  <a:tcPr marL="0" marR="0" marT="0" marB="0" anchor="ctr"/>
                </a:tc>
                <a:extLst>
                  <a:ext uri="{0D108BD9-81ED-4DB2-BD59-A6C34878D82A}">
                    <a16:rowId xmlns:a16="http://schemas.microsoft.com/office/drawing/2014/main" val="2143479780"/>
                  </a:ext>
                </a:extLst>
              </a:tr>
            </a:tbl>
          </a:graphicData>
        </a:graphic>
      </p:graphicFrame>
      <p:sp>
        <p:nvSpPr>
          <p:cNvPr id="11" name="TextBox 10">
            <a:extLst>
              <a:ext uri="{FF2B5EF4-FFF2-40B4-BE49-F238E27FC236}">
                <a16:creationId xmlns:a16="http://schemas.microsoft.com/office/drawing/2014/main" id="{BAECDCD6-B9D7-31C6-00E5-44991004A5B9}"/>
              </a:ext>
            </a:extLst>
          </p:cNvPr>
          <p:cNvSpPr txBox="1"/>
          <p:nvPr/>
        </p:nvSpPr>
        <p:spPr>
          <a:xfrm>
            <a:off x="6675641" y="5206997"/>
            <a:ext cx="503766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t>Responses for Other included:</a:t>
            </a:r>
            <a:endParaRPr lang="en-US" i="1"/>
          </a:p>
          <a:p>
            <a:pPr marL="171450" indent="-171450">
              <a:buFont typeface="Arial"/>
              <a:buChar char="•"/>
            </a:pPr>
            <a:r>
              <a:rPr lang="en-US" sz="1200">
                <a:ea typeface="+mn-lt"/>
                <a:cs typeface="+mn-lt"/>
              </a:rPr>
              <a:t>Sports events and broadcasts</a:t>
            </a:r>
            <a:endParaRPr lang="en-US" sz="1200"/>
          </a:p>
          <a:p>
            <a:pPr marL="171450" indent="-171450">
              <a:buFont typeface="Arial"/>
              <a:buChar char="•"/>
            </a:pPr>
            <a:r>
              <a:rPr lang="en-US" sz="1200">
                <a:ea typeface="+mn-lt"/>
                <a:cs typeface="+mn-lt"/>
              </a:rPr>
              <a:t>Custom design and fabrication</a:t>
            </a:r>
            <a:endParaRPr lang="en-US"/>
          </a:p>
          <a:p>
            <a:pPr marL="171450" indent="-171450">
              <a:buFont typeface="Arial"/>
              <a:buChar char="•"/>
            </a:pPr>
            <a:r>
              <a:rPr lang="en-US" sz="1200">
                <a:ea typeface="+mn-lt"/>
                <a:cs typeface="+mn-lt"/>
              </a:rPr>
              <a:t>Fabrication Design and Construction</a:t>
            </a:r>
            <a:endParaRPr lang="en-US"/>
          </a:p>
          <a:p>
            <a:pPr marL="171450" indent="-171450">
              <a:buFont typeface="Arial"/>
              <a:buChar char="•"/>
            </a:pPr>
            <a:r>
              <a:rPr lang="en-US" sz="1200">
                <a:ea typeface="+mn-lt"/>
                <a:cs typeface="+mn-lt"/>
              </a:rPr>
              <a:t>High-stakes editorial publication</a:t>
            </a:r>
            <a:endParaRPr lang="en-US" sz="1200"/>
          </a:p>
          <a:p>
            <a:pPr marL="171450" indent="-171450">
              <a:buFont typeface="Arial"/>
              <a:buChar char="•"/>
            </a:pPr>
            <a:r>
              <a:rPr lang="en-US" sz="1200">
                <a:ea typeface="+mn-lt"/>
                <a:cs typeface="+mn-lt"/>
              </a:rPr>
              <a:t>Insurance</a:t>
            </a:r>
            <a:endParaRPr lang="en-US"/>
          </a:p>
          <a:p>
            <a:pPr marL="171450" indent="-171450">
              <a:buFont typeface="Arial"/>
              <a:buChar char="•"/>
            </a:pPr>
            <a:endParaRPr lang="en-US" sz="1200" i="1"/>
          </a:p>
        </p:txBody>
      </p:sp>
      <p:pic>
        <p:nvPicPr>
          <p:cNvPr id="8" name="Content Placeholder 7">
            <a:extLst>
              <a:ext uri="{FF2B5EF4-FFF2-40B4-BE49-F238E27FC236}">
                <a16:creationId xmlns:a16="http://schemas.microsoft.com/office/drawing/2014/main" id="{3EF7B4D9-885B-33B5-343B-1F13D0CFE265}"/>
              </a:ext>
            </a:extLst>
          </p:cNvPr>
          <p:cNvPicPr>
            <a:picLocks noGrp="1" noChangeAspect="1"/>
          </p:cNvPicPr>
          <p:nvPr>
            <p:ph idx="1"/>
          </p:nvPr>
        </p:nvPicPr>
        <p:blipFill>
          <a:blip r:embed="rId2"/>
          <a:stretch>
            <a:fillRect/>
          </a:stretch>
        </p:blipFill>
        <p:spPr>
          <a:xfrm>
            <a:off x="580177" y="2403941"/>
            <a:ext cx="5904909" cy="3694176"/>
          </a:xfrm>
          <a:prstGeom prst="rect">
            <a:avLst/>
          </a:prstGeom>
        </p:spPr>
      </p:pic>
    </p:spTree>
    <p:extLst>
      <p:ext uri="{BB962C8B-B14F-4D97-AF65-F5344CB8AC3E}">
        <p14:creationId xmlns:p14="http://schemas.microsoft.com/office/powerpoint/2010/main" val="2411873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AD899-25AB-25CB-3587-BF1891FEA4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A270DB-1905-1D7E-E29E-1F2213F47834}"/>
              </a:ext>
            </a:extLst>
          </p:cNvPr>
          <p:cNvSpPr>
            <a:spLocks noGrp="1"/>
          </p:cNvSpPr>
          <p:nvPr>
            <p:ph type="title"/>
          </p:nvPr>
        </p:nvSpPr>
        <p:spPr/>
        <p:txBody>
          <a:bodyPr>
            <a:normAutofit/>
          </a:bodyPr>
          <a:lstStyle/>
          <a:p>
            <a:r>
              <a:rPr lang="en-US">
                <a:ea typeface="+mj-lt"/>
                <a:cs typeface="+mj-lt"/>
              </a:rPr>
              <a:t>How would you describe your role?</a:t>
            </a:r>
          </a:p>
        </p:txBody>
      </p:sp>
      <p:sp>
        <p:nvSpPr>
          <p:cNvPr id="4" name="Date Placeholder 3">
            <a:extLst>
              <a:ext uri="{FF2B5EF4-FFF2-40B4-BE49-F238E27FC236}">
                <a16:creationId xmlns:a16="http://schemas.microsoft.com/office/drawing/2014/main" id="{A5E5D95A-54F8-1CA2-34AF-E15A1C732D2C}"/>
              </a:ext>
            </a:extLst>
          </p:cNvPr>
          <p:cNvSpPr>
            <a:spLocks noGrp="1"/>
          </p:cNvSpPr>
          <p:nvPr>
            <p:ph type="dt" sz="half" idx="10"/>
          </p:nvPr>
        </p:nvSpPr>
        <p:spPr/>
        <p:txBody>
          <a:bodyPr/>
          <a:lstStyle/>
          <a:p>
            <a:fld id="{040EA71C-DA56-43E1-B2A5-5DB305AB5ADD}" type="datetime1">
              <a:t>7/2/2026</a:t>
            </a:fld>
            <a:endParaRPr lang="en-US"/>
          </a:p>
        </p:txBody>
      </p:sp>
      <p:sp>
        <p:nvSpPr>
          <p:cNvPr id="6" name="Slide Number Placeholder 5">
            <a:extLst>
              <a:ext uri="{FF2B5EF4-FFF2-40B4-BE49-F238E27FC236}">
                <a16:creationId xmlns:a16="http://schemas.microsoft.com/office/drawing/2014/main" id="{C6526FC7-8E46-CA18-9868-978433F3F5AF}"/>
              </a:ext>
            </a:extLst>
          </p:cNvPr>
          <p:cNvSpPr>
            <a:spLocks noGrp="1"/>
          </p:cNvSpPr>
          <p:nvPr>
            <p:ph type="sldNum" sz="quarter" idx="12"/>
          </p:nvPr>
        </p:nvSpPr>
        <p:spPr/>
        <p:txBody>
          <a:bodyPr/>
          <a:lstStyle/>
          <a:p>
            <a:fld id="{A65A5C87-DF58-40C8-B092-1DE63DB4547E}" type="slidenum">
              <a:rPr lang="en-US" dirty="0"/>
              <a:t>36</a:t>
            </a:fld>
            <a:endParaRPr lang="en-US"/>
          </a:p>
        </p:txBody>
      </p:sp>
      <p:graphicFrame>
        <p:nvGraphicFramePr>
          <p:cNvPr id="9" name="Table 8">
            <a:extLst>
              <a:ext uri="{FF2B5EF4-FFF2-40B4-BE49-F238E27FC236}">
                <a16:creationId xmlns:a16="http://schemas.microsoft.com/office/drawing/2014/main" id="{4E7B320E-6F41-E9E7-3549-816D1BD1F97B}"/>
              </a:ext>
            </a:extLst>
          </p:cNvPr>
          <p:cNvGraphicFramePr>
            <a:graphicFrameLocks noGrp="1"/>
          </p:cNvGraphicFramePr>
          <p:nvPr>
            <p:extLst>
              <p:ext uri="{D42A27DB-BD31-4B8C-83A1-F6EECF244321}">
                <p14:modId xmlns:p14="http://schemas.microsoft.com/office/powerpoint/2010/main" val="2007026772"/>
              </p:ext>
            </p:extLst>
          </p:nvPr>
        </p:nvGraphicFramePr>
        <p:xfrm>
          <a:off x="6672383" y="2347873"/>
          <a:ext cx="4299514" cy="2138355"/>
        </p:xfrm>
        <a:graphic>
          <a:graphicData uri="http://schemas.openxmlformats.org/drawingml/2006/table">
            <a:tbl>
              <a:tblPr bandRow="1">
                <a:tableStyleId>{5C22544A-7EE6-4342-B048-85BDC9FD1C3A}</a:tableStyleId>
              </a:tblPr>
              <a:tblGrid>
                <a:gridCol w="3358313">
                  <a:extLst>
                    <a:ext uri="{9D8B030D-6E8A-4147-A177-3AD203B41FA5}">
                      <a16:colId xmlns:a16="http://schemas.microsoft.com/office/drawing/2014/main" val="3873315475"/>
                    </a:ext>
                  </a:extLst>
                </a:gridCol>
                <a:gridCol w="941201">
                  <a:extLst>
                    <a:ext uri="{9D8B030D-6E8A-4147-A177-3AD203B41FA5}">
                      <a16:colId xmlns:a16="http://schemas.microsoft.com/office/drawing/2014/main" val="3521032368"/>
                    </a:ext>
                  </a:extLst>
                </a:gridCol>
              </a:tblGrid>
              <a:tr h="427671">
                <a:tc>
                  <a:txBody>
                    <a:bodyPr/>
                    <a:lstStyle/>
                    <a:p>
                      <a:pPr>
                        <a:buNone/>
                      </a:pPr>
                      <a:r>
                        <a:rPr lang="en-US" sz="1400">
                          <a:effectLst/>
                        </a:rPr>
                        <a:t>Hiring Manager</a:t>
                      </a:r>
                    </a:p>
                  </a:txBody>
                  <a:tcPr marL="0" marR="0" marT="0" marB="0" anchor="ctr"/>
                </a:tc>
                <a:tc>
                  <a:txBody>
                    <a:bodyPr/>
                    <a:lstStyle/>
                    <a:p>
                      <a:pPr lvl="0" algn="ctr">
                        <a:buNone/>
                      </a:pPr>
                      <a:r>
                        <a:rPr lang="en-US" sz="1400">
                          <a:effectLst/>
                        </a:rPr>
                        <a:t>8%</a:t>
                      </a:r>
                    </a:p>
                  </a:txBody>
                  <a:tcPr marL="0" marR="0" marT="0" marB="0" anchor="ctr"/>
                </a:tc>
                <a:extLst>
                  <a:ext uri="{0D108BD9-81ED-4DB2-BD59-A6C34878D82A}">
                    <a16:rowId xmlns:a16="http://schemas.microsoft.com/office/drawing/2014/main" val="3008853752"/>
                  </a:ext>
                </a:extLst>
              </a:tr>
              <a:tr h="427671">
                <a:tc>
                  <a:txBody>
                    <a:bodyPr/>
                    <a:lstStyle/>
                    <a:p>
                      <a:pPr>
                        <a:buNone/>
                      </a:pPr>
                      <a:r>
                        <a:rPr lang="en-US" sz="1400">
                          <a:effectLst/>
                        </a:rPr>
                        <a:t>Talent Acquisition/HR</a:t>
                      </a:r>
                    </a:p>
                  </a:txBody>
                  <a:tcPr marL="0" marR="0" marT="0" marB="0" anchor="ctr"/>
                </a:tc>
                <a:tc>
                  <a:txBody>
                    <a:bodyPr/>
                    <a:lstStyle/>
                    <a:p>
                      <a:pPr lvl="0" algn="ctr">
                        <a:buNone/>
                      </a:pPr>
                      <a:r>
                        <a:rPr lang="en-US" sz="1400">
                          <a:effectLst/>
                        </a:rPr>
                        <a:t>26%</a:t>
                      </a:r>
                    </a:p>
                  </a:txBody>
                  <a:tcPr marL="0" marR="0" marT="0" marB="0" anchor="ctr"/>
                </a:tc>
                <a:extLst>
                  <a:ext uri="{0D108BD9-81ED-4DB2-BD59-A6C34878D82A}">
                    <a16:rowId xmlns:a16="http://schemas.microsoft.com/office/drawing/2014/main" val="949065723"/>
                  </a:ext>
                </a:extLst>
              </a:tr>
              <a:tr h="427671">
                <a:tc>
                  <a:txBody>
                    <a:bodyPr/>
                    <a:lstStyle/>
                    <a:p>
                      <a:pPr>
                        <a:buNone/>
                      </a:pPr>
                      <a:r>
                        <a:rPr lang="en-US" sz="1400">
                          <a:effectLst/>
                        </a:rPr>
                        <a:t>C-Suite/Senior Executive</a:t>
                      </a:r>
                    </a:p>
                  </a:txBody>
                  <a:tcPr marL="0" marR="0" marT="0" marB="0" anchor="ctr"/>
                </a:tc>
                <a:tc>
                  <a:txBody>
                    <a:bodyPr/>
                    <a:lstStyle/>
                    <a:p>
                      <a:pPr lvl="0" algn="ctr">
                        <a:buNone/>
                      </a:pPr>
                      <a:r>
                        <a:rPr lang="en-US" sz="1400">
                          <a:effectLst/>
                        </a:rPr>
                        <a:t>28%</a:t>
                      </a:r>
                    </a:p>
                  </a:txBody>
                  <a:tcPr marL="0" marR="0" marT="0" marB="0" anchor="ctr"/>
                </a:tc>
                <a:extLst>
                  <a:ext uri="{0D108BD9-81ED-4DB2-BD59-A6C34878D82A}">
                    <a16:rowId xmlns:a16="http://schemas.microsoft.com/office/drawing/2014/main" val="4276784846"/>
                  </a:ext>
                </a:extLst>
              </a:tr>
              <a:tr h="427671">
                <a:tc>
                  <a:txBody>
                    <a:bodyPr/>
                    <a:lstStyle/>
                    <a:p>
                      <a:pPr lvl="0">
                        <a:buNone/>
                      </a:pPr>
                      <a:r>
                        <a:rPr lang="en-US" sz="1400">
                          <a:effectLst/>
                        </a:rPr>
                        <a:t>Departmental or Team Lead</a:t>
                      </a:r>
                    </a:p>
                  </a:txBody>
                  <a:tcPr marL="0" marR="0" marT="0" marB="0" anchor="ctr"/>
                </a:tc>
                <a:tc>
                  <a:txBody>
                    <a:bodyPr/>
                    <a:lstStyle/>
                    <a:p>
                      <a:pPr algn="ctr">
                        <a:buNone/>
                      </a:pPr>
                      <a:r>
                        <a:rPr lang="en-US" sz="1400">
                          <a:effectLst/>
                        </a:rPr>
                        <a:t>26%</a:t>
                      </a:r>
                    </a:p>
                  </a:txBody>
                  <a:tcPr marL="0" marR="0" marT="0" marB="0" anchor="ctr"/>
                </a:tc>
                <a:extLst>
                  <a:ext uri="{0D108BD9-81ED-4DB2-BD59-A6C34878D82A}">
                    <a16:rowId xmlns:a16="http://schemas.microsoft.com/office/drawing/2014/main" val="338276681"/>
                  </a:ext>
                </a:extLst>
              </a:tr>
              <a:tr h="427671">
                <a:tc>
                  <a:txBody>
                    <a:bodyPr/>
                    <a:lstStyle/>
                    <a:p>
                      <a:pPr>
                        <a:buNone/>
                      </a:pPr>
                      <a:r>
                        <a:rPr lang="en-US" sz="1400">
                          <a:effectLst/>
                        </a:rPr>
                        <a:t>Other: (please specify)</a:t>
                      </a:r>
                    </a:p>
                  </a:txBody>
                  <a:tcPr marL="0" marR="0" marT="0" marB="0" anchor="ctr"/>
                </a:tc>
                <a:tc>
                  <a:txBody>
                    <a:bodyPr/>
                    <a:lstStyle/>
                    <a:p>
                      <a:pPr algn="ctr">
                        <a:buNone/>
                      </a:pPr>
                      <a:r>
                        <a:rPr lang="en-US" sz="1400">
                          <a:effectLst/>
                        </a:rPr>
                        <a:t>13%</a:t>
                      </a:r>
                    </a:p>
                  </a:txBody>
                  <a:tcPr marL="0" marR="0" marT="0" marB="0" anchor="ctr"/>
                </a:tc>
                <a:extLst>
                  <a:ext uri="{0D108BD9-81ED-4DB2-BD59-A6C34878D82A}">
                    <a16:rowId xmlns:a16="http://schemas.microsoft.com/office/drawing/2014/main" val="2143479780"/>
                  </a:ext>
                </a:extLst>
              </a:tr>
            </a:tbl>
          </a:graphicData>
        </a:graphic>
      </p:graphicFrame>
      <p:sp>
        <p:nvSpPr>
          <p:cNvPr id="11" name="TextBox 10">
            <a:extLst>
              <a:ext uri="{FF2B5EF4-FFF2-40B4-BE49-F238E27FC236}">
                <a16:creationId xmlns:a16="http://schemas.microsoft.com/office/drawing/2014/main" id="{C29C7702-1F5F-C4E7-3AFD-1F24EACB66B5}"/>
              </a:ext>
            </a:extLst>
          </p:cNvPr>
          <p:cNvSpPr txBox="1"/>
          <p:nvPr/>
        </p:nvSpPr>
        <p:spPr>
          <a:xfrm>
            <a:off x="6675641" y="4488145"/>
            <a:ext cx="429683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t>Responses for Other included:</a:t>
            </a:r>
            <a:endParaRPr lang="en-US" i="1"/>
          </a:p>
          <a:p>
            <a:pPr marL="171450" indent="-171450">
              <a:buFont typeface="Arial"/>
              <a:buChar char="•"/>
            </a:pPr>
            <a:r>
              <a:rPr lang="en-US" sz="1200">
                <a:ea typeface="+mn-lt"/>
                <a:cs typeface="+mn-lt"/>
              </a:rPr>
              <a:t>Portfolio Director</a:t>
            </a:r>
            <a:endParaRPr lang="en-US" sz="1200"/>
          </a:p>
          <a:p>
            <a:pPr marL="171450" indent="-171450">
              <a:buFont typeface="Arial"/>
              <a:buChar char="•"/>
            </a:pPr>
            <a:r>
              <a:rPr lang="en-US" sz="1200">
                <a:ea typeface="+mn-lt"/>
                <a:cs typeface="+mn-lt"/>
              </a:rPr>
              <a:t>Interior Designer</a:t>
            </a:r>
            <a:endParaRPr lang="en-US">
              <a:ea typeface="+mn-lt"/>
              <a:cs typeface="+mn-lt"/>
            </a:endParaRPr>
          </a:p>
          <a:p>
            <a:pPr marL="171450" indent="-171450">
              <a:buFont typeface="Arial"/>
              <a:buChar char="•"/>
            </a:pPr>
            <a:r>
              <a:rPr lang="en-US" sz="1200">
                <a:ea typeface="+mn-lt"/>
                <a:cs typeface="+mn-lt"/>
              </a:rPr>
              <a:t>Architectural Designer</a:t>
            </a:r>
            <a:endParaRPr lang="en-US">
              <a:ea typeface="+mn-lt"/>
              <a:cs typeface="+mn-lt"/>
            </a:endParaRPr>
          </a:p>
          <a:p>
            <a:pPr marL="171450" indent="-171450">
              <a:buFont typeface="Arial"/>
              <a:buChar char="•"/>
            </a:pPr>
            <a:r>
              <a:rPr lang="en-US" sz="1200">
                <a:ea typeface="+mn-lt"/>
                <a:cs typeface="+mn-lt"/>
              </a:rPr>
              <a:t>Associate </a:t>
            </a:r>
            <a:endParaRPr lang="en-US">
              <a:ea typeface="+mn-lt"/>
              <a:cs typeface="+mn-lt"/>
            </a:endParaRPr>
          </a:p>
          <a:p>
            <a:pPr marL="171450" indent="-171450">
              <a:buFont typeface="Arial"/>
              <a:buChar char="•"/>
            </a:pPr>
            <a:r>
              <a:rPr lang="en-US" sz="1200">
                <a:ea typeface="+mn-lt"/>
                <a:cs typeface="+mn-lt"/>
              </a:rPr>
              <a:t>Sr director, Individual contributor</a:t>
            </a:r>
            <a:endParaRPr lang="en-US"/>
          </a:p>
          <a:p>
            <a:endParaRPr lang="en-US" sz="1200" i="1"/>
          </a:p>
        </p:txBody>
      </p:sp>
      <p:pic>
        <p:nvPicPr>
          <p:cNvPr id="13" name="Content Placeholder 12" descr="A graph of a company&amp;#39;s company&amp;#39;s company&amp;#39;s company&amp;#39;s company&amp;#39;s company&amp;#39;s company&amp;#39;s company&amp;#39;s company&amp;#39;s company&amp;#39;s company&amp;#39;s company&amp;#39;&#10;&#10;AI-generated content may be incorrect.">
            <a:extLst>
              <a:ext uri="{FF2B5EF4-FFF2-40B4-BE49-F238E27FC236}">
                <a16:creationId xmlns:a16="http://schemas.microsoft.com/office/drawing/2014/main" id="{AA3AD5F4-A47A-90DB-484D-577B7EE3EB32}"/>
              </a:ext>
            </a:extLst>
          </p:cNvPr>
          <p:cNvPicPr>
            <a:picLocks noGrp="1" noChangeAspect="1"/>
          </p:cNvPicPr>
          <p:nvPr>
            <p:ph idx="1"/>
          </p:nvPr>
        </p:nvPicPr>
        <p:blipFill>
          <a:blip r:embed="rId2"/>
          <a:stretch>
            <a:fillRect/>
          </a:stretch>
        </p:blipFill>
        <p:spPr>
          <a:xfrm>
            <a:off x="859929" y="2255774"/>
            <a:ext cx="5239573" cy="3694176"/>
          </a:xfrm>
          <a:prstGeom prst="rect">
            <a:avLst/>
          </a:prstGeom>
        </p:spPr>
      </p:pic>
    </p:spTree>
    <p:extLst>
      <p:ext uri="{BB962C8B-B14F-4D97-AF65-F5344CB8AC3E}">
        <p14:creationId xmlns:p14="http://schemas.microsoft.com/office/powerpoint/2010/main" val="1941140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5F463-F607-F966-5ABD-0540106C8E6E}"/>
              </a:ext>
            </a:extLst>
          </p:cNvPr>
          <p:cNvSpPr>
            <a:spLocks noGrp="1"/>
          </p:cNvSpPr>
          <p:nvPr>
            <p:ph type="title"/>
          </p:nvPr>
        </p:nvSpPr>
        <p:spPr/>
        <p:txBody>
          <a:bodyPr>
            <a:normAutofit fontScale="90000"/>
          </a:bodyPr>
          <a:lstStyle/>
          <a:p>
            <a:r>
              <a:rPr lang="en-US">
                <a:ea typeface="+mj-lt"/>
                <a:cs typeface="+mj-lt"/>
              </a:rPr>
              <a:t>How important are each of the following competencies for new hires entering roles at your organization?</a:t>
            </a:r>
            <a:endParaRPr lang="en-US"/>
          </a:p>
        </p:txBody>
      </p:sp>
      <p:sp>
        <p:nvSpPr>
          <p:cNvPr id="4" name="Date Placeholder 3">
            <a:extLst>
              <a:ext uri="{FF2B5EF4-FFF2-40B4-BE49-F238E27FC236}">
                <a16:creationId xmlns:a16="http://schemas.microsoft.com/office/drawing/2014/main" id="{6519BBF7-AFB6-E998-CFFF-DA220ADDAD12}"/>
              </a:ext>
            </a:extLst>
          </p:cNvPr>
          <p:cNvSpPr>
            <a:spLocks noGrp="1"/>
          </p:cNvSpPr>
          <p:nvPr>
            <p:ph type="dt" sz="half" idx="10"/>
          </p:nvPr>
        </p:nvSpPr>
        <p:spPr/>
        <p:txBody>
          <a:bodyPr/>
          <a:lstStyle/>
          <a:p>
            <a:fld id="{370BBCCC-B4C1-411F-B042-DDAF44085AA5}" type="datetime1">
              <a:t>7/2/2026</a:t>
            </a:fld>
            <a:endParaRPr lang="en-US"/>
          </a:p>
        </p:txBody>
      </p:sp>
      <p:sp>
        <p:nvSpPr>
          <p:cNvPr id="6" name="Slide Number Placeholder 5">
            <a:extLst>
              <a:ext uri="{FF2B5EF4-FFF2-40B4-BE49-F238E27FC236}">
                <a16:creationId xmlns:a16="http://schemas.microsoft.com/office/drawing/2014/main" id="{7DEDD4CE-47DD-34D9-D621-CE41491F69D5}"/>
              </a:ext>
            </a:extLst>
          </p:cNvPr>
          <p:cNvSpPr>
            <a:spLocks noGrp="1"/>
          </p:cNvSpPr>
          <p:nvPr>
            <p:ph type="sldNum" sz="quarter" idx="12"/>
          </p:nvPr>
        </p:nvSpPr>
        <p:spPr/>
        <p:txBody>
          <a:bodyPr/>
          <a:lstStyle/>
          <a:p>
            <a:fld id="{A65A5C87-DF58-40C8-B092-1DE63DB4547E}" type="slidenum">
              <a:rPr lang="en-US" dirty="0"/>
              <a:t>37</a:t>
            </a:fld>
            <a:endParaRPr lang="en-US"/>
          </a:p>
        </p:txBody>
      </p:sp>
      <p:graphicFrame>
        <p:nvGraphicFramePr>
          <p:cNvPr id="9" name="Table 8">
            <a:extLst>
              <a:ext uri="{FF2B5EF4-FFF2-40B4-BE49-F238E27FC236}">
                <a16:creationId xmlns:a16="http://schemas.microsoft.com/office/drawing/2014/main" id="{B986FEE7-C47C-3EC4-967A-6CE98AD04EC4}"/>
              </a:ext>
            </a:extLst>
          </p:cNvPr>
          <p:cNvGraphicFramePr>
            <a:graphicFrameLocks noGrp="1"/>
          </p:cNvGraphicFramePr>
          <p:nvPr>
            <p:extLst>
              <p:ext uri="{D42A27DB-BD31-4B8C-83A1-F6EECF244321}">
                <p14:modId xmlns:p14="http://schemas.microsoft.com/office/powerpoint/2010/main" val="1001410586"/>
              </p:ext>
            </p:extLst>
          </p:nvPr>
        </p:nvGraphicFramePr>
        <p:xfrm>
          <a:off x="7986347" y="2764692"/>
          <a:ext cx="4066667" cy="2912656"/>
        </p:xfrm>
        <a:graphic>
          <a:graphicData uri="http://schemas.openxmlformats.org/drawingml/2006/table">
            <a:tbl>
              <a:tblPr firstRow="1" bandRow="1">
                <a:tableStyleId>{5C22544A-7EE6-4342-B048-85BDC9FD1C3A}</a:tableStyleId>
              </a:tblPr>
              <a:tblGrid>
                <a:gridCol w="2642896">
                  <a:extLst>
                    <a:ext uri="{9D8B030D-6E8A-4147-A177-3AD203B41FA5}">
                      <a16:colId xmlns:a16="http://schemas.microsoft.com/office/drawing/2014/main" val="1329060465"/>
                    </a:ext>
                  </a:extLst>
                </a:gridCol>
                <a:gridCol w="1423771">
                  <a:extLst>
                    <a:ext uri="{9D8B030D-6E8A-4147-A177-3AD203B41FA5}">
                      <a16:colId xmlns:a16="http://schemas.microsoft.com/office/drawing/2014/main" val="1552938759"/>
                    </a:ext>
                  </a:extLst>
                </a:gridCol>
              </a:tblGrid>
              <a:tr h="416094">
                <a:tc>
                  <a:txBody>
                    <a:bodyPr/>
                    <a:lstStyle/>
                    <a:p>
                      <a:pPr lvl="0">
                        <a:buNone/>
                      </a:pPr>
                      <a:r>
                        <a:rPr lang="en-US" sz="1400">
                          <a:effectLst/>
                        </a:rPr>
                        <a:t>Top Six Competencies</a:t>
                      </a:r>
                    </a:p>
                  </a:txBody>
                  <a:tcPr marL="0" marR="0" marT="0" marB="0" anchor="ctr"/>
                </a:tc>
                <a:tc>
                  <a:txBody>
                    <a:bodyPr/>
                    <a:lstStyle/>
                    <a:p>
                      <a:pPr lvl="0" algn="ctr">
                        <a:buNone/>
                      </a:pPr>
                      <a:endParaRPr lang="en-US" sz="1400">
                        <a:effectLst/>
                      </a:endParaRPr>
                    </a:p>
                  </a:txBody>
                  <a:tcPr marL="0" marR="0" marT="0" marB="0" anchor="ctr"/>
                </a:tc>
                <a:extLst>
                  <a:ext uri="{0D108BD9-81ED-4DB2-BD59-A6C34878D82A}">
                    <a16:rowId xmlns:a16="http://schemas.microsoft.com/office/drawing/2014/main" val="2059608274"/>
                  </a:ext>
                </a:extLst>
              </a:tr>
              <a:tr h="416094">
                <a:tc>
                  <a:txBody>
                    <a:bodyPr/>
                    <a:lstStyle/>
                    <a:p>
                      <a:pPr>
                        <a:buNone/>
                      </a:pPr>
                      <a:r>
                        <a:rPr lang="en-US" sz="1400" b="0">
                          <a:effectLst/>
                        </a:rPr>
                        <a:t>Storytelling</a:t>
                      </a:r>
                    </a:p>
                  </a:txBody>
                  <a:tcPr marL="0" marR="0" marT="0" marB="0" anchor="ctr"/>
                </a:tc>
                <a:tc>
                  <a:txBody>
                    <a:bodyPr/>
                    <a:lstStyle/>
                    <a:p>
                      <a:pPr lvl="0" algn="ctr">
                        <a:buNone/>
                      </a:pPr>
                      <a:r>
                        <a:rPr lang="en-US" sz="1400">
                          <a:effectLst/>
                        </a:rPr>
                        <a:t>56%</a:t>
                      </a:r>
                    </a:p>
                  </a:txBody>
                  <a:tcPr marL="0" marR="0" marT="0" marB="0" anchor="ctr"/>
                </a:tc>
                <a:extLst>
                  <a:ext uri="{0D108BD9-81ED-4DB2-BD59-A6C34878D82A}">
                    <a16:rowId xmlns:a16="http://schemas.microsoft.com/office/drawing/2014/main" val="3824710514"/>
                  </a:ext>
                </a:extLst>
              </a:tr>
              <a:tr h="416094">
                <a:tc>
                  <a:txBody>
                    <a:bodyPr/>
                    <a:lstStyle/>
                    <a:p>
                      <a:pPr>
                        <a:buNone/>
                      </a:pPr>
                      <a:r>
                        <a:rPr lang="en-US" sz="1400" b="0">
                          <a:effectLst/>
                        </a:rPr>
                        <a:t>Collaboration/Teamwork*</a:t>
                      </a:r>
                    </a:p>
                  </a:txBody>
                  <a:tcPr marL="0" marR="0" marT="0" marB="0" anchor="ctr"/>
                </a:tc>
                <a:tc>
                  <a:txBody>
                    <a:bodyPr/>
                    <a:lstStyle/>
                    <a:p>
                      <a:pPr algn="ctr">
                        <a:buNone/>
                      </a:pPr>
                      <a:r>
                        <a:rPr lang="en-US" sz="1400">
                          <a:effectLst/>
                        </a:rPr>
                        <a:t>72%</a:t>
                      </a:r>
                    </a:p>
                  </a:txBody>
                  <a:tcPr marL="0" marR="0" marT="0" marB="0" anchor="ctr"/>
                </a:tc>
                <a:extLst>
                  <a:ext uri="{0D108BD9-81ED-4DB2-BD59-A6C34878D82A}">
                    <a16:rowId xmlns:a16="http://schemas.microsoft.com/office/drawing/2014/main" val="1237518644"/>
                  </a:ext>
                </a:extLst>
              </a:tr>
              <a:tr h="416094">
                <a:tc>
                  <a:txBody>
                    <a:bodyPr/>
                    <a:lstStyle/>
                    <a:p>
                      <a:pPr>
                        <a:buNone/>
                      </a:pPr>
                      <a:r>
                        <a:rPr lang="en-US" sz="1400" b="0">
                          <a:effectLst/>
                        </a:rPr>
                        <a:t>Adaptability/Flexibility*</a:t>
                      </a:r>
                    </a:p>
                  </a:txBody>
                  <a:tcPr marL="0" marR="0" marT="0" marB="0" anchor="ctr"/>
                </a:tc>
                <a:tc>
                  <a:txBody>
                    <a:bodyPr/>
                    <a:lstStyle/>
                    <a:p>
                      <a:pPr algn="ctr">
                        <a:buNone/>
                      </a:pPr>
                      <a:r>
                        <a:rPr lang="en-US" sz="1400">
                          <a:effectLst/>
                        </a:rPr>
                        <a:t>72%</a:t>
                      </a:r>
                    </a:p>
                  </a:txBody>
                  <a:tcPr marL="0" marR="0" marT="0" marB="0" anchor="ctr"/>
                </a:tc>
                <a:extLst>
                  <a:ext uri="{0D108BD9-81ED-4DB2-BD59-A6C34878D82A}">
                    <a16:rowId xmlns:a16="http://schemas.microsoft.com/office/drawing/2014/main" val="67075486"/>
                  </a:ext>
                </a:extLst>
              </a:tr>
              <a:tr h="416094">
                <a:tc>
                  <a:txBody>
                    <a:bodyPr/>
                    <a:lstStyle/>
                    <a:p>
                      <a:pPr>
                        <a:buNone/>
                      </a:pPr>
                      <a:r>
                        <a:rPr lang="en-US" sz="1400" b="0">
                          <a:effectLst/>
                        </a:rPr>
                        <a:t>Curiosity</a:t>
                      </a:r>
                    </a:p>
                  </a:txBody>
                  <a:tcPr marL="0" marR="0" marT="0" marB="0" anchor="ctr"/>
                </a:tc>
                <a:tc>
                  <a:txBody>
                    <a:bodyPr/>
                    <a:lstStyle/>
                    <a:p>
                      <a:pPr lvl="0" algn="ctr">
                        <a:buNone/>
                      </a:pPr>
                      <a:r>
                        <a:rPr lang="en-US" sz="1400">
                          <a:effectLst/>
                        </a:rPr>
                        <a:t>62%</a:t>
                      </a:r>
                    </a:p>
                  </a:txBody>
                  <a:tcPr marL="0" marR="0" marT="0" marB="0" anchor="ctr"/>
                </a:tc>
                <a:extLst>
                  <a:ext uri="{0D108BD9-81ED-4DB2-BD59-A6C34878D82A}">
                    <a16:rowId xmlns:a16="http://schemas.microsoft.com/office/drawing/2014/main" val="3588370458"/>
                  </a:ext>
                </a:extLst>
              </a:tr>
              <a:tr h="416093">
                <a:tc>
                  <a:txBody>
                    <a:bodyPr/>
                    <a:lstStyle/>
                    <a:p>
                      <a:pPr lvl="0">
                        <a:buNone/>
                      </a:pPr>
                      <a:r>
                        <a:rPr lang="en-US" sz="1400" b="0" i="0" u="none" strike="noStrike" noProof="0">
                          <a:solidFill>
                            <a:srgbClr val="000000"/>
                          </a:solidFill>
                          <a:effectLst/>
                          <a:latin typeface="Avenir Next LT Pro"/>
                        </a:rPr>
                        <a:t>Critical Thinking*</a:t>
                      </a:r>
                      <a:endParaRPr lang="en-US" sz="1400" b="0">
                        <a:effectLst/>
                      </a:endParaRPr>
                    </a:p>
                  </a:txBody>
                  <a:tcPr marL="0" marR="0" marT="0" marB="0" anchor="ctr"/>
                </a:tc>
                <a:tc>
                  <a:txBody>
                    <a:bodyPr/>
                    <a:lstStyle/>
                    <a:p>
                      <a:pPr lvl="0" algn="ctr">
                        <a:buNone/>
                      </a:pPr>
                      <a:r>
                        <a:rPr lang="en-US" sz="1400">
                          <a:effectLst/>
                        </a:rPr>
                        <a:t>74%</a:t>
                      </a:r>
                      <a:endParaRPr lang="en-US"/>
                    </a:p>
                  </a:txBody>
                  <a:tcPr marL="0" marR="0" marT="0" marB="0" anchor="ctr"/>
                </a:tc>
                <a:extLst>
                  <a:ext uri="{0D108BD9-81ED-4DB2-BD59-A6C34878D82A}">
                    <a16:rowId xmlns:a16="http://schemas.microsoft.com/office/drawing/2014/main" val="1446866839"/>
                  </a:ext>
                </a:extLst>
              </a:tr>
              <a:tr h="416093">
                <a:tc>
                  <a:txBody>
                    <a:bodyPr/>
                    <a:lstStyle/>
                    <a:p>
                      <a:pPr lvl="0">
                        <a:buNone/>
                      </a:pPr>
                      <a:r>
                        <a:rPr lang="en-US" sz="1400" b="0" i="0" u="none" strike="noStrike" noProof="0">
                          <a:solidFill>
                            <a:srgbClr val="000000"/>
                          </a:solidFill>
                          <a:effectLst/>
                          <a:latin typeface="Avenir Next LT Pro"/>
                        </a:rPr>
                        <a:t>Resilience*</a:t>
                      </a:r>
                      <a:endParaRPr lang="en-US" b="0"/>
                    </a:p>
                  </a:txBody>
                  <a:tcPr marL="0" marR="0" marT="0" marB="0" anchor="ctr"/>
                </a:tc>
                <a:tc>
                  <a:txBody>
                    <a:bodyPr/>
                    <a:lstStyle/>
                    <a:p>
                      <a:pPr lvl="0" algn="ctr">
                        <a:buNone/>
                      </a:pPr>
                      <a:r>
                        <a:rPr lang="en-US" sz="1400">
                          <a:effectLst/>
                        </a:rPr>
                        <a:t>59%</a:t>
                      </a:r>
                      <a:endParaRPr lang="en-US"/>
                    </a:p>
                  </a:txBody>
                  <a:tcPr marL="0" marR="0" marT="0" marB="0" anchor="ctr"/>
                </a:tc>
                <a:extLst>
                  <a:ext uri="{0D108BD9-81ED-4DB2-BD59-A6C34878D82A}">
                    <a16:rowId xmlns:a16="http://schemas.microsoft.com/office/drawing/2014/main" val="521564114"/>
                  </a:ext>
                </a:extLst>
              </a:tr>
            </a:tbl>
          </a:graphicData>
        </a:graphic>
      </p:graphicFrame>
      <p:sp>
        <p:nvSpPr>
          <p:cNvPr id="11" name="TextBox 10">
            <a:extLst>
              <a:ext uri="{FF2B5EF4-FFF2-40B4-BE49-F238E27FC236}">
                <a16:creationId xmlns:a16="http://schemas.microsoft.com/office/drawing/2014/main" id="{F64C9144-F8EB-6220-C138-1300D4F1BEE9}"/>
              </a:ext>
            </a:extLst>
          </p:cNvPr>
          <p:cNvSpPr txBox="1"/>
          <p:nvPr/>
        </p:nvSpPr>
        <p:spPr>
          <a:xfrm>
            <a:off x="7960296" y="5675922"/>
            <a:ext cx="411935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i="1"/>
              <a:t>*Academic leaders and alumni agreed that these competencies are Extremely Important.</a:t>
            </a:r>
            <a:endParaRPr lang="en-US" sz="1200"/>
          </a:p>
        </p:txBody>
      </p:sp>
      <p:pic>
        <p:nvPicPr>
          <p:cNvPr id="8" name="Content Placeholder 7" descr="A graph with text overlay&#10;&#10;AI-generated content may be incorrect.">
            <a:extLst>
              <a:ext uri="{FF2B5EF4-FFF2-40B4-BE49-F238E27FC236}">
                <a16:creationId xmlns:a16="http://schemas.microsoft.com/office/drawing/2014/main" id="{21941BFF-5553-CC0F-FF28-DCB105BE1061}"/>
              </a:ext>
            </a:extLst>
          </p:cNvPr>
          <p:cNvPicPr>
            <a:picLocks noGrp="1" noChangeAspect="1"/>
          </p:cNvPicPr>
          <p:nvPr>
            <p:ph idx="1"/>
          </p:nvPr>
        </p:nvPicPr>
        <p:blipFill>
          <a:blip r:embed="rId2"/>
          <a:stretch>
            <a:fillRect/>
          </a:stretch>
        </p:blipFill>
        <p:spPr>
          <a:xfrm>
            <a:off x="163611" y="2213441"/>
            <a:ext cx="7648208" cy="4646676"/>
          </a:xfrm>
          <a:prstGeom prst="rect">
            <a:avLst/>
          </a:prstGeom>
        </p:spPr>
      </p:pic>
    </p:spTree>
    <p:extLst>
      <p:ext uri="{BB962C8B-B14F-4D97-AF65-F5344CB8AC3E}">
        <p14:creationId xmlns:p14="http://schemas.microsoft.com/office/powerpoint/2010/main" val="2256482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EE44F-8462-880D-EF92-64D8BE42C6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31DEBE-592D-D11B-3D5A-3B1137916AE6}"/>
              </a:ext>
            </a:extLst>
          </p:cNvPr>
          <p:cNvSpPr>
            <a:spLocks noGrp="1"/>
          </p:cNvSpPr>
          <p:nvPr>
            <p:ph type="title"/>
          </p:nvPr>
        </p:nvSpPr>
        <p:spPr/>
        <p:txBody>
          <a:bodyPr>
            <a:normAutofit fontScale="90000"/>
          </a:bodyPr>
          <a:lstStyle/>
          <a:p>
            <a:r>
              <a:rPr lang="en-US">
                <a:ea typeface="+mj-lt"/>
                <a:cs typeface="+mj-lt"/>
              </a:rPr>
              <a:t>If you could only prioritize FIVE competencies, which would be most critical for future graduates' career success?</a:t>
            </a:r>
          </a:p>
        </p:txBody>
      </p:sp>
      <p:sp>
        <p:nvSpPr>
          <p:cNvPr id="4" name="Date Placeholder 3">
            <a:extLst>
              <a:ext uri="{FF2B5EF4-FFF2-40B4-BE49-F238E27FC236}">
                <a16:creationId xmlns:a16="http://schemas.microsoft.com/office/drawing/2014/main" id="{956C29F3-2FF3-158A-F54E-50EBC9E1FF82}"/>
              </a:ext>
            </a:extLst>
          </p:cNvPr>
          <p:cNvSpPr>
            <a:spLocks noGrp="1"/>
          </p:cNvSpPr>
          <p:nvPr>
            <p:ph type="dt" sz="half" idx="10"/>
          </p:nvPr>
        </p:nvSpPr>
        <p:spPr/>
        <p:txBody>
          <a:bodyPr/>
          <a:lstStyle/>
          <a:p>
            <a:fld id="{370BBCCC-B4C1-411F-B042-DDAF44085AA5}" type="datetime1">
              <a:t>7/2/2026</a:t>
            </a:fld>
            <a:endParaRPr lang="en-US"/>
          </a:p>
        </p:txBody>
      </p:sp>
      <p:sp>
        <p:nvSpPr>
          <p:cNvPr id="6" name="Slide Number Placeholder 5">
            <a:extLst>
              <a:ext uri="{FF2B5EF4-FFF2-40B4-BE49-F238E27FC236}">
                <a16:creationId xmlns:a16="http://schemas.microsoft.com/office/drawing/2014/main" id="{9C3A413B-D603-E304-7773-B7962967837B}"/>
              </a:ext>
            </a:extLst>
          </p:cNvPr>
          <p:cNvSpPr>
            <a:spLocks noGrp="1"/>
          </p:cNvSpPr>
          <p:nvPr>
            <p:ph type="sldNum" sz="quarter" idx="12"/>
          </p:nvPr>
        </p:nvSpPr>
        <p:spPr/>
        <p:txBody>
          <a:bodyPr/>
          <a:lstStyle/>
          <a:p>
            <a:fld id="{A65A5C87-DF58-40C8-B092-1DE63DB4547E}" type="slidenum">
              <a:rPr lang="en-US" dirty="0"/>
              <a:t>38</a:t>
            </a:fld>
            <a:endParaRPr lang="en-US"/>
          </a:p>
        </p:txBody>
      </p:sp>
      <p:graphicFrame>
        <p:nvGraphicFramePr>
          <p:cNvPr id="9" name="Table 8">
            <a:extLst>
              <a:ext uri="{FF2B5EF4-FFF2-40B4-BE49-F238E27FC236}">
                <a16:creationId xmlns:a16="http://schemas.microsoft.com/office/drawing/2014/main" id="{AA7B2D14-5624-4779-67BF-4286AD050A25}"/>
              </a:ext>
            </a:extLst>
          </p:cNvPr>
          <p:cNvGraphicFramePr>
            <a:graphicFrameLocks noGrp="1"/>
          </p:cNvGraphicFramePr>
          <p:nvPr>
            <p:extLst>
              <p:ext uri="{D42A27DB-BD31-4B8C-83A1-F6EECF244321}">
                <p14:modId xmlns:p14="http://schemas.microsoft.com/office/powerpoint/2010/main" val="284794564"/>
              </p:ext>
            </p:extLst>
          </p:nvPr>
        </p:nvGraphicFramePr>
        <p:xfrm>
          <a:off x="7663963" y="2485455"/>
          <a:ext cx="4066666" cy="2912652"/>
        </p:xfrm>
        <a:graphic>
          <a:graphicData uri="http://schemas.openxmlformats.org/drawingml/2006/table">
            <a:tbl>
              <a:tblPr firstRow="1" bandRow="1">
                <a:tableStyleId>{5C22544A-7EE6-4342-B048-85BDC9FD1C3A}</a:tableStyleId>
              </a:tblPr>
              <a:tblGrid>
                <a:gridCol w="2815166">
                  <a:extLst>
                    <a:ext uri="{9D8B030D-6E8A-4147-A177-3AD203B41FA5}">
                      <a16:colId xmlns:a16="http://schemas.microsoft.com/office/drawing/2014/main" val="1329060465"/>
                    </a:ext>
                  </a:extLst>
                </a:gridCol>
                <a:gridCol w="1251500">
                  <a:extLst>
                    <a:ext uri="{9D8B030D-6E8A-4147-A177-3AD203B41FA5}">
                      <a16:colId xmlns:a16="http://schemas.microsoft.com/office/drawing/2014/main" val="1552938759"/>
                    </a:ext>
                  </a:extLst>
                </a:gridCol>
              </a:tblGrid>
              <a:tr h="416094">
                <a:tc>
                  <a:txBody>
                    <a:bodyPr/>
                    <a:lstStyle/>
                    <a:p>
                      <a:pPr lvl="0">
                        <a:buNone/>
                      </a:pPr>
                      <a:r>
                        <a:rPr lang="en-US" sz="1400">
                          <a:effectLst/>
                        </a:rPr>
                        <a:t>Top Six Competencies</a:t>
                      </a:r>
                    </a:p>
                  </a:txBody>
                  <a:tcPr marL="0" marR="0" marT="0" marB="0" anchor="ctr"/>
                </a:tc>
                <a:tc>
                  <a:txBody>
                    <a:bodyPr/>
                    <a:lstStyle/>
                    <a:p>
                      <a:pPr lvl="0" algn="ctr">
                        <a:buNone/>
                      </a:pPr>
                      <a:endParaRPr lang="en-US" sz="1400">
                        <a:effectLst/>
                      </a:endParaRPr>
                    </a:p>
                  </a:txBody>
                  <a:tcPr marL="0" marR="0" marT="0" marB="0" anchor="ctr"/>
                </a:tc>
                <a:extLst>
                  <a:ext uri="{0D108BD9-81ED-4DB2-BD59-A6C34878D82A}">
                    <a16:rowId xmlns:a16="http://schemas.microsoft.com/office/drawing/2014/main" val="2059608274"/>
                  </a:ext>
                </a:extLst>
              </a:tr>
              <a:tr h="416093">
                <a:tc>
                  <a:txBody>
                    <a:bodyPr/>
                    <a:lstStyle/>
                    <a:p>
                      <a:pPr lvl="0">
                        <a:buNone/>
                      </a:pPr>
                      <a:r>
                        <a:rPr lang="en-US" sz="1400" b="0" i="0" u="none" strike="noStrike" noProof="0">
                          <a:solidFill>
                            <a:srgbClr val="000000"/>
                          </a:solidFill>
                          <a:effectLst/>
                          <a:latin typeface="Avenir Next LT Pro"/>
                        </a:rPr>
                        <a:t>Leadership and Professionalism*</a:t>
                      </a:r>
                    </a:p>
                  </a:txBody>
                  <a:tcPr marL="0" marR="0" marT="0" marB="0" anchor="ctr"/>
                </a:tc>
                <a:tc>
                  <a:txBody>
                    <a:bodyPr/>
                    <a:lstStyle/>
                    <a:p>
                      <a:pPr lvl="0" algn="ctr">
                        <a:buNone/>
                      </a:pPr>
                      <a:r>
                        <a:rPr lang="en-US" sz="1400">
                          <a:effectLst/>
                        </a:rPr>
                        <a:t>31%</a:t>
                      </a:r>
                    </a:p>
                  </a:txBody>
                  <a:tcPr marL="0" marR="0" marT="0" marB="0" anchor="ctr"/>
                </a:tc>
                <a:extLst>
                  <a:ext uri="{0D108BD9-81ED-4DB2-BD59-A6C34878D82A}">
                    <a16:rowId xmlns:a16="http://schemas.microsoft.com/office/drawing/2014/main" val="327495597"/>
                  </a:ext>
                </a:extLst>
              </a:tr>
              <a:tr h="416093">
                <a:tc>
                  <a:txBody>
                    <a:bodyPr/>
                    <a:lstStyle/>
                    <a:p>
                      <a:pPr lvl="0">
                        <a:buNone/>
                      </a:pPr>
                      <a:r>
                        <a:rPr lang="en-US" sz="1400" b="1">
                          <a:effectLst/>
                        </a:rPr>
                        <a:t>Storytelling</a:t>
                      </a:r>
                      <a:endParaRPr lang="en-US" b="1"/>
                    </a:p>
                  </a:txBody>
                  <a:tcPr marL="0" marR="0" marT="0" marB="0" anchor="ctr"/>
                </a:tc>
                <a:tc>
                  <a:txBody>
                    <a:bodyPr/>
                    <a:lstStyle/>
                    <a:p>
                      <a:pPr lvl="0" algn="ctr">
                        <a:buNone/>
                      </a:pPr>
                      <a:r>
                        <a:rPr lang="en-US" sz="1400">
                          <a:effectLst/>
                        </a:rPr>
                        <a:t>38%</a:t>
                      </a:r>
                      <a:endParaRPr lang="en-US"/>
                    </a:p>
                  </a:txBody>
                  <a:tcPr marL="0" marR="0" marT="0" marB="0" anchor="ctr"/>
                </a:tc>
                <a:extLst>
                  <a:ext uri="{0D108BD9-81ED-4DB2-BD59-A6C34878D82A}">
                    <a16:rowId xmlns:a16="http://schemas.microsoft.com/office/drawing/2014/main" val="3135814248"/>
                  </a:ext>
                </a:extLst>
              </a:tr>
              <a:tr h="416093">
                <a:tc>
                  <a:txBody>
                    <a:bodyPr/>
                    <a:lstStyle/>
                    <a:p>
                      <a:pPr lvl="0">
                        <a:buNone/>
                      </a:pPr>
                      <a:r>
                        <a:rPr lang="en-US" sz="1400" b="1">
                          <a:effectLst/>
                        </a:rPr>
                        <a:t>Collaboration/Teamwork*</a:t>
                      </a:r>
                      <a:endParaRPr lang="en-US" b="1"/>
                    </a:p>
                  </a:txBody>
                  <a:tcPr marL="0" marR="0" marT="0" marB="0" anchor="ctr"/>
                </a:tc>
                <a:tc>
                  <a:txBody>
                    <a:bodyPr/>
                    <a:lstStyle/>
                    <a:p>
                      <a:pPr lvl="0" algn="ctr">
                        <a:buNone/>
                      </a:pPr>
                      <a:r>
                        <a:rPr lang="en-US" sz="1400">
                          <a:effectLst/>
                        </a:rPr>
                        <a:t>79%</a:t>
                      </a:r>
                      <a:endParaRPr lang="en-US"/>
                    </a:p>
                  </a:txBody>
                  <a:tcPr marL="0" marR="0" marT="0" marB="0" anchor="ctr"/>
                </a:tc>
                <a:extLst>
                  <a:ext uri="{0D108BD9-81ED-4DB2-BD59-A6C34878D82A}">
                    <a16:rowId xmlns:a16="http://schemas.microsoft.com/office/drawing/2014/main" val="1486565730"/>
                  </a:ext>
                </a:extLst>
              </a:tr>
              <a:tr h="416093">
                <a:tc>
                  <a:txBody>
                    <a:bodyPr/>
                    <a:lstStyle/>
                    <a:p>
                      <a:pPr lvl="0">
                        <a:buNone/>
                      </a:pPr>
                      <a:r>
                        <a:rPr lang="en-US" sz="1400" b="1">
                          <a:effectLst/>
                        </a:rPr>
                        <a:t>Adaptability/Flexibility*</a:t>
                      </a:r>
                      <a:endParaRPr lang="en-US" b="1"/>
                    </a:p>
                  </a:txBody>
                  <a:tcPr marL="0" marR="0" marT="0" marB="0" anchor="ctr"/>
                </a:tc>
                <a:tc>
                  <a:txBody>
                    <a:bodyPr/>
                    <a:lstStyle/>
                    <a:p>
                      <a:pPr lvl="0" algn="ctr">
                        <a:buNone/>
                      </a:pPr>
                      <a:r>
                        <a:rPr lang="en-US" sz="1400">
                          <a:effectLst/>
                        </a:rPr>
                        <a:t>59%</a:t>
                      </a:r>
                      <a:endParaRPr lang="en-US"/>
                    </a:p>
                  </a:txBody>
                  <a:tcPr marL="0" marR="0" marT="0" marB="0" anchor="ctr"/>
                </a:tc>
                <a:extLst>
                  <a:ext uri="{0D108BD9-81ED-4DB2-BD59-A6C34878D82A}">
                    <a16:rowId xmlns:a16="http://schemas.microsoft.com/office/drawing/2014/main" val="3695047543"/>
                  </a:ext>
                </a:extLst>
              </a:tr>
              <a:tr h="416093">
                <a:tc>
                  <a:txBody>
                    <a:bodyPr/>
                    <a:lstStyle/>
                    <a:p>
                      <a:pPr lvl="0">
                        <a:buNone/>
                      </a:pPr>
                      <a:r>
                        <a:rPr lang="en-US" sz="1400" b="1">
                          <a:effectLst/>
                        </a:rPr>
                        <a:t>Curiosity</a:t>
                      </a:r>
                    </a:p>
                  </a:txBody>
                  <a:tcPr marL="0" marR="0" marT="0" marB="0" anchor="ctr"/>
                </a:tc>
                <a:tc>
                  <a:txBody>
                    <a:bodyPr/>
                    <a:lstStyle/>
                    <a:p>
                      <a:pPr lvl="0" algn="ctr">
                        <a:buNone/>
                      </a:pPr>
                      <a:r>
                        <a:rPr lang="en-US" sz="1400">
                          <a:effectLst/>
                        </a:rPr>
                        <a:t>36%</a:t>
                      </a:r>
                      <a:endParaRPr lang="en-US"/>
                    </a:p>
                  </a:txBody>
                  <a:tcPr marL="0" marR="0" marT="0" marB="0" anchor="ctr"/>
                </a:tc>
                <a:extLst>
                  <a:ext uri="{0D108BD9-81ED-4DB2-BD59-A6C34878D82A}">
                    <a16:rowId xmlns:a16="http://schemas.microsoft.com/office/drawing/2014/main" val="4074131812"/>
                  </a:ext>
                </a:extLst>
              </a:tr>
              <a:tr h="416093">
                <a:tc>
                  <a:txBody>
                    <a:bodyPr/>
                    <a:lstStyle/>
                    <a:p>
                      <a:pPr lvl="0">
                        <a:buNone/>
                      </a:pPr>
                      <a:r>
                        <a:rPr lang="en-US" sz="1400" b="1" i="0" u="none" strike="noStrike" noProof="0">
                          <a:solidFill>
                            <a:srgbClr val="000000"/>
                          </a:solidFill>
                          <a:effectLst/>
                          <a:latin typeface="Avenir Next LT Pro"/>
                        </a:rPr>
                        <a:t>Critical Thinking*</a:t>
                      </a:r>
                      <a:endParaRPr lang="en-US" sz="1400" b="1">
                        <a:effectLst/>
                      </a:endParaRPr>
                    </a:p>
                  </a:txBody>
                  <a:tcPr marL="0" marR="0" marT="0" marB="0" anchor="ctr"/>
                </a:tc>
                <a:tc>
                  <a:txBody>
                    <a:bodyPr/>
                    <a:lstStyle/>
                    <a:p>
                      <a:pPr lvl="0" algn="ctr">
                        <a:buNone/>
                      </a:pPr>
                      <a:r>
                        <a:rPr lang="en-US" sz="1400">
                          <a:effectLst/>
                        </a:rPr>
                        <a:t>59%</a:t>
                      </a:r>
                      <a:endParaRPr lang="en-US"/>
                    </a:p>
                  </a:txBody>
                  <a:tcPr marL="0" marR="0" marT="0" marB="0" anchor="ctr"/>
                </a:tc>
                <a:extLst>
                  <a:ext uri="{0D108BD9-81ED-4DB2-BD59-A6C34878D82A}">
                    <a16:rowId xmlns:a16="http://schemas.microsoft.com/office/drawing/2014/main" val="4136910762"/>
                  </a:ext>
                </a:extLst>
              </a:tr>
            </a:tbl>
          </a:graphicData>
        </a:graphic>
      </p:graphicFrame>
      <p:sp>
        <p:nvSpPr>
          <p:cNvPr id="16" name="TextBox 15">
            <a:extLst>
              <a:ext uri="{FF2B5EF4-FFF2-40B4-BE49-F238E27FC236}">
                <a16:creationId xmlns:a16="http://schemas.microsoft.com/office/drawing/2014/main" id="{1BBB6CE5-0E07-CB0F-8457-461C12EDFC81}"/>
              </a:ext>
            </a:extLst>
          </p:cNvPr>
          <p:cNvSpPr txBox="1"/>
          <p:nvPr/>
        </p:nvSpPr>
        <p:spPr>
          <a:xfrm>
            <a:off x="7618372" y="5396683"/>
            <a:ext cx="415843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These skills were consistently prioritized by respondents. </a:t>
            </a:r>
          </a:p>
          <a:p>
            <a:pPr algn="ctr"/>
            <a:r>
              <a:rPr lang="en-US" sz="1200"/>
              <a:t>Skills in bold were rated Extremely Important in the previous question.</a:t>
            </a:r>
          </a:p>
          <a:p>
            <a:pPr algn="ctr"/>
            <a:r>
              <a:rPr lang="en-US" sz="1200" i="1"/>
              <a:t>*Academic leaders and alumni also prioritized these competencies.</a:t>
            </a:r>
          </a:p>
        </p:txBody>
      </p:sp>
      <p:pic>
        <p:nvPicPr>
          <p:cNvPr id="11" name="Content Placeholder 10" descr="A graph with text on it&#10;&#10;AI-generated content may be incorrect.">
            <a:extLst>
              <a:ext uri="{FF2B5EF4-FFF2-40B4-BE49-F238E27FC236}">
                <a16:creationId xmlns:a16="http://schemas.microsoft.com/office/drawing/2014/main" id="{4F802D79-9F23-3106-1B74-B612218C8491}"/>
              </a:ext>
            </a:extLst>
          </p:cNvPr>
          <p:cNvPicPr>
            <a:picLocks noGrp="1" noChangeAspect="1"/>
          </p:cNvPicPr>
          <p:nvPr>
            <p:ph idx="1"/>
          </p:nvPr>
        </p:nvPicPr>
        <p:blipFill>
          <a:blip r:embed="rId2"/>
          <a:stretch>
            <a:fillRect/>
          </a:stretch>
        </p:blipFill>
        <p:spPr>
          <a:xfrm>
            <a:off x="549781" y="2287524"/>
            <a:ext cx="7066367" cy="4572592"/>
          </a:xfrm>
          <a:prstGeom prst="rect">
            <a:avLst/>
          </a:prstGeom>
        </p:spPr>
      </p:pic>
    </p:spTree>
    <p:extLst>
      <p:ext uri="{BB962C8B-B14F-4D97-AF65-F5344CB8AC3E}">
        <p14:creationId xmlns:p14="http://schemas.microsoft.com/office/powerpoint/2010/main" val="29677540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EE44F-8462-880D-EF92-64D8BE42C6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31DEBE-592D-D11B-3D5A-3B1137916AE6}"/>
              </a:ext>
            </a:extLst>
          </p:cNvPr>
          <p:cNvSpPr>
            <a:spLocks noGrp="1"/>
          </p:cNvSpPr>
          <p:nvPr>
            <p:ph type="title"/>
          </p:nvPr>
        </p:nvSpPr>
        <p:spPr/>
        <p:txBody>
          <a:bodyPr>
            <a:normAutofit fontScale="90000"/>
          </a:bodyPr>
          <a:lstStyle/>
          <a:p>
            <a:r>
              <a:rPr lang="en-US">
                <a:ea typeface="+mj-lt"/>
                <a:cs typeface="+mj-lt"/>
              </a:rPr>
              <a:t>For each of your top five competencies, how well do recent graduates currently demonstrate this competency when they are hired?</a:t>
            </a:r>
          </a:p>
        </p:txBody>
      </p:sp>
      <p:sp>
        <p:nvSpPr>
          <p:cNvPr id="4" name="Date Placeholder 3">
            <a:extLst>
              <a:ext uri="{FF2B5EF4-FFF2-40B4-BE49-F238E27FC236}">
                <a16:creationId xmlns:a16="http://schemas.microsoft.com/office/drawing/2014/main" id="{956C29F3-2FF3-158A-F54E-50EBC9E1FF82}"/>
              </a:ext>
            </a:extLst>
          </p:cNvPr>
          <p:cNvSpPr>
            <a:spLocks noGrp="1"/>
          </p:cNvSpPr>
          <p:nvPr>
            <p:ph type="dt" sz="half" idx="10"/>
          </p:nvPr>
        </p:nvSpPr>
        <p:spPr/>
        <p:txBody>
          <a:bodyPr/>
          <a:lstStyle/>
          <a:p>
            <a:fld id="{370BBCCC-B4C1-411F-B042-DDAF44085AA5}" type="datetime1">
              <a:t>7/2/2026</a:t>
            </a:fld>
            <a:endParaRPr lang="en-US"/>
          </a:p>
        </p:txBody>
      </p:sp>
      <p:sp>
        <p:nvSpPr>
          <p:cNvPr id="6" name="Slide Number Placeholder 5">
            <a:extLst>
              <a:ext uri="{FF2B5EF4-FFF2-40B4-BE49-F238E27FC236}">
                <a16:creationId xmlns:a16="http://schemas.microsoft.com/office/drawing/2014/main" id="{9C3A413B-D603-E304-7773-B7962967837B}"/>
              </a:ext>
            </a:extLst>
          </p:cNvPr>
          <p:cNvSpPr>
            <a:spLocks noGrp="1"/>
          </p:cNvSpPr>
          <p:nvPr>
            <p:ph type="sldNum" sz="quarter" idx="12"/>
          </p:nvPr>
        </p:nvSpPr>
        <p:spPr/>
        <p:txBody>
          <a:bodyPr/>
          <a:lstStyle/>
          <a:p>
            <a:fld id="{A65A5C87-DF58-40C8-B092-1DE63DB4547E}" type="slidenum">
              <a:rPr lang="en-US" dirty="0"/>
              <a:t>39</a:t>
            </a:fld>
            <a:endParaRPr lang="en-US"/>
          </a:p>
        </p:txBody>
      </p:sp>
      <p:graphicFrame>
        <p:nvGraphicFramePr>
          <p:cNvPr id="13" name="Table 12">
            <a:extLst>
              <a:ext uri="{FF2B5EF4-FFF2-40B4-BE49-F238E27FC236}">
                <a16:creationId xmlns:a16="http://schemas.microsoft.com/office/drawing/2014/main" id="{1211D5C3-03B4-3741-08E9-85E8BF7491F1}"/>
              </a:ext>
            </a:extLst>
          </p:cNvPr>
          <p:cNvGraphicFramePr>
            <a:graphicFrameLocks noGrp="1"/>
          </p:cNvGraphicFramePr>
          <p:nvPr>
            <p:extLst>
              <p:ext uri="{D42A27DB-BD31-4B8C-83A1-F6EECF244321}">
                <p14:modId xmlns:p14="http://schemas.microsoft.com/office/powerpoint/2010/main" val="4207506991"/>
              </p:ext>
            </p:extLst>
          </p:nvPr>
        </p:nvGraphicFramePr>
        <p:xfrm>
          <a:off x="7938599" y="2087562"/>
          <a:ext cx="4035466" cy="4714875"/>
        </p:xfrm>
        <a:graphic>
          <a:graphicData uri="http://schemas.openxmlformats.org/drawingml/2006/table">
            <a:tbl>
              <a:tblPr firstRow="1" bandRow="1">
                <a:tableStyleId>{5C22544A-7EE6-4342-B048-85BDC9FD1C3A}</a:tableStyleId>
              </a:tblPr>
              <a:tblGrid>
                <a:gridCol w="1354666">
                  <a:extLst>
                    <a:ext uri="{9D8B030D-6E8A-4147-A177-3AD203B41FA5}">
                      <a16:colId xmlns:a16="http://schemas.microsoft.com/office/drawing/2014/main" val="2476904718"/>
                    </a:ext>
                  </a:extLst>
                </a:gridCol>
                <a:gridCol w="719662">
                  <a:extLst>
                    <a:ext uri="{9D8B030D-6E8A-4147-A177-3AD203B41FA5}">
                      <a16:colId xmlns:a16="http://schemas.microsoft.com/office/drawing/2014/main" val="1515377664"/>
                    </a:ext>
                  </a:extLst>
                </a:gridCol>
                <a:gridCol w="721086">
                  <a:extLst>
                    <a:ext uri="{9D8B030D-6E8A-4147-A177-3AD203B41FA5}">
                      <a16:colId xmlns:a16="http://schemas.microsoft.com/office/drawing/2014/main" val="639858973"/>
                    </a:ext>
                  </a:extLst>
                </a:gridCol>
                <a:gridCol w="638871">
                  <a:extLst>
                    <a:ext uri="{9D8B030D-6E8A-4147-A177-3AD203B41FA5}">
                      <a16:colId xmlns:a16="http://schemas.microsoft.com/office/drawing/2014/main" val="173083551"/>
                    </a:ext>
                  </a:extLst>
                </a:gridCol>
                <a:gridCol w="601181">
                  <a:extLst>
                    <a:ext uri="{9D8B030D-6E8A-4147-A177-3AD203B41FA5}">
                      <a16:colId xmlns:a16="http://schemas.microsoft.com/office/drawing/2014/main" val="2178062512"/>
                    </a:ext>
                  </a:extLst>
                </a:gridCol>
              </a:tblGrid>
              <a:tr h="885825">
                <a:tc>
                  <a:txBody>
                    <a:bodyPr/>
                    <a:lstStyle/>
                    <a:p>
                      <a:pPr fontAlgn="ctr">
                        <a:buNone/>
                      </a:pPr>
                      <a:endParaRPr lang="en-US">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1" i="0">
                          <a:solidFill>
                            <a:srgbClr val="FFFFFF"/>
                          </a:solidFill>
                          <a:effectLst/>
                          <a:latin typeface="Avenir Next LT Pro"/>
                        </a:rPr>
                        <a:t>Far</a:t>
                      </a:r>
                    </a:p>
                    <a:p>
                      <a:pPr marL="0" lvl="0" indent="0" algn="ctr">
                        <a:lnSpc>
                          <a:spcPts val="1200"/>
                        </a:lnSpc>
                        <a:buNone/>
                      </a:pPr>
                      <a:r>
                        <a:rPr lang="en-US" sz="1000" b="1" i="0">
                          <a:solidFill>
                            <a:srgbClr val="FFFFFF"/>
                          </a:solidFill>
                          <a:effectLst/>
                          <a:latin typeface="Avenir Next LT Pro"/>
                        </a:rPr>
                        <a:t>Exceeds</a:t>
                      </a: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tc>
                  <a:txBody>
                    <a:bodyPr/>
                    <a:lstStyle/>
                    <a:p>
                      <a:pPr marL="0" lvl="0" indent="0" algn="ctr">
                        <a:lnSpc>
                          <a:spcPts val="1200"/>
                        </a:lnSpc>
                        <a:buNone/>
                      </a:pPr>
                      <a:r>
                        <a:rPr lang="en-US" sz="1000" b="1" i="0">
                          <a:solidFill>
                            <a:srgbClr val="FFFFFF"/>
                          </a:solidFill>
                          <a:effectLst/>
                          <a:latin typeface="Avenir Next LT Pro"/>
                        </a:rPr>
                        <a:t>Exceeds</a:t>
                      </a:r>
                      <a:endParaRPr lang="en-US"/>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tc>
                  <a:txBody>
                    <a:bodyPr/>
                    <a:lstStyle/>
                    <a:p>
                      <a:pPr marL="0" lvl="0" indent="0" algn="ctr">
                        <a:lnSpc>
                          <a:spcPts val="1200"/>
                        </a:lnSpc>
                        <a:buNone/>
                      </a:pPr>
                      <a:r>
                        <a:rPr lang="en-US" sz="1000" b="1" i="0">
                          <a:solidFill>
                            <a:srgbClr val="FFFFFF"/>
                          </a:solidFill>
                          <a:effectLst/>
                          <a:latin typeface="Avenir Next LT Pro"/>
                        </a:rPr>
                        <a:t>Meets</a:t>
                      </a:r>
                      <a:endParaRPr lang="en-US"/>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tc>
                  <a:txBody>
                    <a:bodyPr/>
                    <a:lstStyle/>
                    <a:p>
                      <a:pPr marL="0" lvl="0" indent="0" algn="ctr">
                        <a:lnSpc>
                          <a:spcPts val="1200"/>
                        </a:lnSpc>
                        <a:buNone/>
                      </a:pPr>
                      <a:r>
                        <a:rPr lang="en-US" sz="1000" b="1" i="0">
                          <a:solidFill>
                            <a:srgbClr val="FFFFFF"/>
                          </a:solidFill>
                          <a:effectLst/>
                          <a:latin typeface="Avenir Next LT Pro"/>
                        </a:rPr>
                        <a:t>Below</a:t>
                      </a:r>
                      <a:endParaRPr lang="en-US"/>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1882762"/>
                  </a:ext>
                </a:extLst>
              </a:tr>
              <a:tr h="885825">
                <a:tc>
                  <a:txBody>
                    <a:bodyPr/>
                    <a:lstStyle/>
                    <a:p>
                      <a:pPr marL="0" indent="0" algn="l" fontAlgn="base">
                        <a:lnSpc>
                          <a:spcPts val="1200"/>
                        </a:lnSpc>
                        <a:buNone/>
                      </a:pPr>
                      <a:r>
                        <a:rPr lang="en-US" sz="1000" b="0" i="0">
                          <a:solidFill>
                            <a:srgbClr val="000000"/>
                          </a:solidFill>
                          <a:effectLst/>
                          <a:latin typeface="Avenir Next LT Pro" panose="020B0504020202020204" pitchFamily="34" charset="0"/>
                        </a:rPr>
                        <a:t>Leadership and Professionalism</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6%</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13%</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13%</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0%</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09008"/>
                  </a:ext>
                </a:extLst>
              </a:tr>
              <a:tr h="657225">
                <a:tc>
                  <a:txBody>
                    <a:bodyPr/>
                    <a:lstStyle/>
                    <a:p>
                      <a:pPr marL="0" indent="0" algn="l" fontAlgn="base">
                        <a:lnSpc>
                          <a:spcPts val="1200"/>
                        </a:lnSpc>
                        <a:buNone/>
                      </a:pPr>
                      <a:r>
                        <a:rPr lang="en-US" sz="1000" b="0" i="0">
                          <a:solidFill>
                            <a:srgbClr val="000000"/>
                          </a:solidFill>
                          <a:effectLst/>
                          <a:latin typeface="Avenir Next LT Pro"/>
                        </a:rPr>
                        <a:t>Storytelling</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9%</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16%</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13%</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0%</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102843044"/>
                  </a:ext>
                </a:extLst>
              </a:tr>
              <a:tr h="571500">
                <a:tc>
                  <a:txBody>
                    <a:bodyPr/>
                    <a:lstStyle/>
                    <a:p>
                      <a:pPr marL="0" indent="0" algn="l" fontAlgn="base">
                        <a:lnSpc>
                          <a:spcPts val="1200"/>
                        </a:lnSpc>
                        <a:buNone/>
                      </a:pPr>
                      <a:r>
                        <a:rPr lang="en-US" sz="1000" b="0" i="0">
                          <a:solidFill>
                            <a:srgbClr val="000000"/>
                          </a:solidFill>
                          <a:effectLst/>
                          <a:latin typeface="Avenir Next LT Pro" panose="020B0504020202020204" pitchFamily="34" charset="0"/>
                        </a:rPr>
                        <a:t>Collaboration/</a:t>
                      </a:r>
                      <a:endParaRPr lang="en-US" b="0" i="0">
                        <a:solidFill>
                          <a:srgbClr val="000000"/>
                        </a:solidFill>
                        <a:effectLst/>
                      </a:endParaRPr>
                    </a:p>
                    <a:p>
                      <a:pPr marL="0" indent="0" algn="l" fontAlgn="base">
                        <a:lnSpc>
                          <a:spcPts val="1200"/>
                        </a:lnSpc>
                        <a:buNone/>
                      </a:pPr>
                      <a:r>
                        <a:rPr lang="en-US" sz="1000" b="0" i="0">
                          <a:solidFill>
                            <a:srgbClr val="000000"/>
                          </a:solidFill>
                          <a:effectLst/>
                          <a:latin typeface="Avenir Next LT Pro" panose="020B0504020202020204" pitchFamily="34" charset="0"/>
                        </a:rPr>
                        <a:t>Teamwork</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9%</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44%</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22%</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3%</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10352676"/>
                  </a:ext>
                </a:extLst>
              </a:tr>
              <a:tr h="571500">
                <a:tc>
                  <a:txBody>
                    <a:bodyPr/>
                    <a:lstStyle/>
                    <a:p>
                      <a:pPr marL="0" indent="0" algn="l" fontAlgn="base">
                        <a:lnSpc>
                          <a:spcPts val="1200"/>
                        </a:lnSpc>
                        <a:buNone/>
                      </a:pPr>
                      <a:r>
                        <a:rPr lang="en-US" sz="1000" b="0" i="0" u="none" strike="noStrike">
                          <a:solidFill>
                            <a:srgbClr val="000000"/>
                          </a:solidFill>
                          <a:effectLst/>
                          <a:latin typeface="Avenir Next LT Pro" panose="020B0504020202020204" pitchFamily="34" charset="0"/>
                        </a:rPr>
                        <a:t>Adaptability/</a:t>
                      </a:r>
                      <a:endParaRPr lang="en-US" b="0" i="0">
                        <a:solidFill>
                          <a:srgbClr val="000000"/>
                        </a:solidFill>
                        <a:effectLst/>
                      </a:endParaRPr>
                    </a:p>
                    <a:p>
                      <a:pPr marL="0" indent="0" algn="l" fontAlgn="base">
                        <a:lnSpc>
                          <a:spcPts val="1200"/>
                        </a:lnSpc>
                        <a:buNone/>
                      </a:pPr>
                      <a:r>
                        <a:rPr lang="en-US" sz="1000" b="0" i="0" u="none" strike="noStrike">
                          <a:solidFill>
                            <a:srgbClr val="000000"/>
                          </a:solidFill>
                          <a:effectLst/>
                          <a:latin typeface="Avenir Next LT Pro" panose="020B0504020202020204" pitchFamily="34" charset="0"/>
                        </a:rPr>
                        <a:t>Flexibility</a:t>
                      </a:r>
                      <a:endParaRPr lang="en-US" b="0" i="0">
                        <a:solidFill>
                          <a:srgbClr val="000000"/>
                        </a:solidFill>
                        <a:effectLst/>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13%</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22%</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31%</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3%</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86769354"/>
                  </a:ext>
                </a:extLst>
              </a:tr>
              <a:tr h="571500">
                <a:tc>
                  <a:txBody>
                    <a:bodyPr/>
                    <a:lstStyle/>
                    <a:p>
                      <a:pPr marL="0" indent="0" algn="l" fontAlgn="base">
                        <a:lnSpc>
                          <a:spcPts val="1200"/>
                        </a:lnSpc>
                        <a:buNone/>
                      </a:pPr>
                      <a:r>
                        <a:rPr lang="en-US" sz="1000" b="0" i="0">
                          <a:solidFill>
                            <a:srgbClr val="000000"/>
                          </a:solidFill>
                          <a:effectLst/>
                          <a:latin typeface="Avenir Next LT Pro"/>
                        </a:rPr>
                        <a:t>Curiosity</a:t>
                      </a: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9%</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13%</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16%</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0%</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98574975"/>
                  </a:ext>
                </a:extLst>
              </a:tr>
              <a:tr h="571500">
                <a:tc>
                  <a:txBody>
                    <a:bodyPr/>
                    <a:lstStyle/>
                    <a:p>
                      <a:pPr marL="0" lvl="0" indent="0" algn="l">
                        <a:lnSpc>
                          <a:spcPts val="1200"/>
                        </a:lnSpc>
                        <a:buNone/>
                      </a:pPr>
                      <a:r>
                        <a:rPr lang="en-US" sz="1000" b="0" i="0" u="none" strike="noStrike" noProof="0">
                          <a:solidFill>
                            <a:srgbClr val="000000"/>
                          </a:solidFill>
                          <a:effectLst/>
                          <a:latin typeface="Avenir Next LT Pro"/>
                        </a:rPr>
                        <a:t>Critical Thinking</a:t>
                      </a:r>
                      <a:endParaRPr lang="en-US"/>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6%</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22%</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25%</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tc>
                  <a:txBody>
                    <a:bodyPr/>
                    <a:lstStyle/>
                    <a:p>
                      <a:pPr marL="0" indent="0" algn="ctr" fontAlgn="base">
                        <a:lnSpc>
                          <a:spcPts val="1200"/>
                        </a:lnSpc>
                        <a:buNone/>
                      </a:pPr>
                      <a:r>
                        <a:rPr lang="en-US" sz="1000" b="0" i="0">
                          <a:solidFill>
                            <a:srgbClr val="000000"/>
                          </a:solidFill>
                          <a:effectLst/>
                          <a:latin typeface="Avenir Next LT Pro"/>
                        </a:rPr>
                        <a:t>9%</a:t>
                      </a:r>
                      <a:endParaRPr lang="en-US" b="0" i="0">
                        <a:solidFill>
                          <a:srgbClr val="000000"/>
                        </a:solidFill>
                        <a:effectLst/>
                        <a:latin typeface="Avenir Next LT Pro"/>
                      </a:endParaRPr>
                    </a:p>
                  </a:txBody>
                  <a:tcPr anchor="ctr">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325115063"/>
                  </a:ext>
                </a:extLst>
              </a:tr>
            </a:tbl>
          </a:graphicData>
        </a:graphic>
      </p:graphicFrame>
      <p:pic>
        <p:nvPicPr>
          <p:cNvPr id="7" name="Content Placeholder 6">
            <a:extLst>
              <a:ext uri="{FF2B5EF4-FFF2-40B4-BE49-F238E27FC236}">
                <a16:creationId xmlns:a16="http://schemas.microsoft.com/office/drawing/2014/main" id="{1B0273D7-A45D-1317-914C-3694EDCDEDCB}"/>
              </a:ext>
            </a:extLst>
          </p:cNvPr>
          <p:cNvPicPr>
            <a:picLocks noGrp="1" noChangeAspect="1"/>
          </p:cNvPicPr>
          <p:nvPr>
            <p:ph idx="1"/>
          </p:nvPr>
        </p:nvPicPr>
        <p:blipFill>
          <a:blip r:embed="rId2"/>
          <a:stretch>
            <a:fillRect/>
          </a:stretch>
        </p:blipFill>
        <p:spPr>
          <a:xfrm>
            <a:off x="259058" y="2086441"/>
            <a:ext cx="7436150" cy="4710176"/>
          </a:xfrm>
          <a:prstGeom prst="rect">
            <a:avLst/>
          </a:prstGeom>
        </p:spPr>
      </p:pic>
    </p:spTree>
    <p:extLst>
      <p:ext uri="{BB962C8B-B14F-4D97-AF65-F5344CB8AC3E}">
        <p14:creationId xmlns:p14="http://schemas.microsoft.com/office/powerpoint/2010/main" val="2073862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8E0A8-A1A0-966B-BB4E-0C9BBD7519CE}"/>
              </a:ext>
            </a:extLst>
          </p:cNvPr>
          <p:cNvSpPr>
            <a:spLocks noGrp="1"/>
          </p:cNvSpPr>
          <p:nvPr>
            <p:ph type="title"/>
          </p:nvPr>
        </p:nvSpPr>
        <p:spPr/>
        <p:txBody>
          <a:bodyPr>
            <a:normAutofit fontScale="90000"/>
          </a:bodyPr>
          <a:lstStyle/>
          <a:p>
            <a:r>
              <a:rPr lang="en-US">
                <a:ea typeface="+mj-lt"/>
                <a:cs typeface="+mj-lt"/>
              </a:rPr>
              <a:t>How familiar are you with SCAD's general education learning outcomes?</a:t>
            </a:r>
            <a:endParaRPr lang="en-US"/>
          </a:p>
        </p:txBody>
      </p:sp>
      <p:sp>
        <p:nvSpPr>
          <p:cNvPr id="4" name="Date Placeholder 3">
            <a:extLst>
              <a:ext uri="{FF2B5EF4-FFF2-40B4-BE49-F238E27FC236}">
                <a16:creationId xmlns:a16="http://schemas.microsoft.com/office/drawing/2014/main" id="{39FC6652-8BED-165F-1B66-838594496FA3}"/>
              </a:ext>
            </a:extLst>
          </p:cNvPr>
          <p:cNvSpPr>
            <a:spLocks noGrp="1"/>
          </p:cNvSpPr>
          <p:nvPr>
            <p:ph type="dt" sz="half" idx="10"/>
          </p:nvPr>
        </p:nvSpPr>
        <p:spPr/>
        <p:txBody>
          <a:bodyPr/>
          <a:lstStyle/>
          <a:p>
            <a:fld id="{B369F250-BA59-4739-AFC6-3159D882D90D}" type="datetime1">
              <a:t>7/2/2026</a:t>
            </a:fld>
            <a:endParaRPr lang="en-US"/>
          </a:p>
        </p:txBody>
      </p:sp>
      <p:sp>
        <p:nvSpPr>
          <p:cNvPr id="6" name="Slide Number Placeholder 5">
            <a:extLst>
              <a:ext uri="{FF2B5EF4-FFF2-40B4-BE49-F238E27FC236}">
                <a16:creationId xmlns:a16="http://schemas.microsoft.com/office/drawing/2014/main" id="{0DE86C5A-02C5-1A16-FF2F-C9C16F3A520C}"/>
              </a:ext>
            </a:extLst>
          </p:cNvPr>
          <p:cNvSpPr>
            <a:spLocks noGrp="1"/>
          </p:cNvSpPr>
          <p:nvPr>
            <p:ph type="sldNum" sz="quarter" idx="12"/>
          </p:nvPr>
        </p:nvSpPr>
        <p:spPr/>
        <p:txBody>
          <a:bodyPr/>
          <a:lstStyle/>
          <a:p>
            <a:fld id="{A65A5C87-DF58-40C8-B092-1DE63DB4547E}" type="slidenum">
              <a:rPr lang="en-US" dirty="0"/>
              <a:t>4</a:t>
            </a:fld>
            <a:endParaRPr lang="en-US"/>
          </a:p>
        </p:txBody>
      </p:sp>
      <p:graphicFrame>
        <p:nvGraphicFramePr>
          <p:cNvPr id="8" name="Table 7">
            <a:extLst>
              <a:ext uri="{FF2B5EF4-FFF2-40B4-BE49-F238E27FC236}">
                <a16:creationId xmlns:a16="http://schemas.microsoft.com/office/drawing/2014/main" id="{7C9E9928-490B-657C-904D-0B4FBC18676D}"/>
              </a:ext>
            </a:extLst>
          </p:cNvPr>
          <p:cNvGraphicFramePr>
            <a:graphicFrameLocks noGrp="1"/>
          </p:cNvGraphicFramePr>
          <p:nvPr>
            <p:extLst>
              <p:ext uri="{D42A27DB-BD31-4B8C-83A1-F6EECF244321}">
                <p14:modId xmlns:p14="http://schemas.microsoft.com/office/powerpoint/2010/main" val="1288943761"/>
              </p:ext>
            </p:extLst>
          </p:nvPr>
        </p:nvGraphicFramePr>
        <p:xfrm>
          <a:off x="7522307" y="3311768"/>
          <a:ext cx="3757082" cy="1791675"/>
        </p:xfrm>
        <a:graphic>
          <a:graphicData uri="http://schemas.openxmlformats.org/drawingml/2006/table">
            <a:tbl>
              <a:tblPr bandRow="1">
                <a:tableStyleId>{5C22544A-7EE6-4342-B048-85BDC9FD1C3A}</a:tableStyleId>
              </a:tblPr>
              <a:tblGrid>
                <a:gridCol w="2211916">
                  <a:extLst>
                    <a:ext uri="{9D8B030D-6E8A-4147-A177-3AD203B41FA5}">
                      <a16:colId xmlns:a16="http://schemas.microsoft.com/office/drawing/2014/main" val="4232392652"/>
                    </a:ext>
                  </a:extLst>
                </a:gridCol>
                <a:gridCol w="1545166">
                  <a:extLst>
                    <a:ext uri="{9D8B030D-6E8A-4147-A177-3AD203B41FA5}">
                      <a16:colId xmlns:a16="http://schemas.microsoft.com/office/drawing/2014/main" val="3416964707"/>
                    </a:ext>
                  </a:extLst>
                </a:gridCol>
              </a:tblGrid>
              <a:tr h="358335">
                <a:tc>
                  <a:txBody>
                    <a:bodyPr/>
                    <a:lstStyle/>
                    <a:p>
                      <a:r>
                        <a:rPr lang="en-US" sz="1400"/>
                        <a:t>Extremely Familiar</a:t>
                      </a:r>
                    </a:p>
                  </a:txBody>
                  <a:tcPr/>
                </a:tc>
                <a:tc>
                  <a:txBody>
                    <a:bodyPr/>
                    <a:lstStyle/>
                    <a:p>
                      <a:pPr algn="ctr"/>
                      <a:r>
                        <a:rPr lang="en-US" sz="1400"/>
                        <a:t>16%</a:t>
                      </a:r>
                    </a:p>
                  </a:txBody>
                  <a:tcPr/>
                </a:tc>
                <a:extLst>
                  <a:ext uri="{0D108BD9-81ED-4DB2-BD59-A6C34878D82A}">
                    <a16:rowId xmlns:a16="http://schemas.microsoft.com/office/drawing/2014/main" val="1339081855"/>
                  </a:ext>
                </a:extLst>
              </a:tr>
              <a:tr h="358335">
                <a:tc>
                  <a:txBody>
                    <a:bodyPr/>
                    <a:lstStyle/>
                    <a:p>
                      <a:r>
                        <a:rPr lang="en-US" sz="1400"/>
                        <a:t>Very Familiar</a:t>
                      </a:r>
                    </a:p>
                  </a:txBody>
                  <a:tcPr/>
                </a:tc>
                <a:tc>
                  <a:txBody>
                    <a:bodyPr/>
                    <a:lstStyle/>
                    <a:p>
                      <a:pPr algn="ctr"/>
                      <a:r>
                        <a:rPr lang="en-US" sz="1400"/>
                        <a:t>28%</a:t>
                      </a:r>
                    </a:p>
                  </a:txBody>
                  <a:tcPr/>
                </a:tc>
                <a:extLst>
                  <a:ext uri="{0D108BD9-81ED-4DB2-BD59-A6C34878D82A}">
                    <a16:rowId xmlns:a16="http://schemas.microsoft.com/office/drawing/2014/main" val="2965586986"/>
                  </a:ext>
                </a:extLst>
              </a:tr>
              <a:tr h="358335">
                <a:tc>
                  <a:txBody>
                    <a:bodyPr/>
                    <a:lstStyle/>
                    <a:p>
                      <a:r>
                        <a:rPr lang="en-US" sz="1400"/>
                        <a:t>Moderately Familiar</a:t>
                      </a:r>
                    </a:p>
                  </a:txBody>
                  <a:tcPr/>
                </a:tc>
                <a:tc>
                  <a:txBody>
                    <a:bodyPr/>
                    <a:lstStyle/>
                    <a:p>
                      <a:pPr algn="ctr"/>
                      <a:r>
                        <a:rPr lang="en-US" sz="1400"/>
                        <a:t>39%</a:t>
                      </a:r>
                    </a:p>
                  </a:txBody>
                  <a:tcPr/>
                </a:tc>
                <a:extLst>
                  <a:ext uri="{0D108BD9-81ED-4DB2-BD59-A6C34878D82A}">
                    <a16:rowId xmlns:a16="http://schemas.microsoft.com/office/drawing/2014/main" val="3420222732"/>
                  </a:ext>
                </a:extLst>
              </a:tr>
              <a:tr h="358335">
                <a:tc>
                  <a:txBody>
                    <a:bodyPr/>
                    <a:lstStyle/>
                    <a:p>
                      <a:r>
                        <a:rPr lang="en-US" sz="1400"/>
                        <a:t>Slightly Familiar</a:t>
                      </a:r>
                    </a:p>
                  </a:txBody>
                  <a:tcPr/>
                </a:tc>
                <a:tc>
                  <a:txBody>
                    <a:bodyPr/>
                    <a:lstStyle/>
                    <a:p>
                      <a:pPr algn="ctr"/>
                      <a:r>
                        <a:rPr lang="en-US" sz="1400"/>
                        <a:t>10%</a:t>
                      </a:r>
                    </a:p>
                  </a:txBody>
                  <a:tcPr/>
                </a:tc>
                <a:extLst>
                  <a:ext uri="{0D108BD9-81ED-4DB2-BD59-A6C34878D82A}">
                    <a16:rowId xmlns:a16="http://schemas.microsoft.com/office/drawing/2014/main" val="2655793809"/>
                  </a:ext>
                </a:extLst>
              </a:tr>
              <a:tr h="358335">
                <a:tc>
                  <a:txBody>
                    <a:bodyPr/>
                    <a:lstStyle/>
                    <a:p>
                      <a:r>
                        <a:rPr lang="en-US" sz="1400"/>
                        <a:t>Not at All Familiar</a:t>
                      </a:r>
                    </a:p>
                  </a:txBody>
                  <a:tcPr/>
                </a:tc>
                <a:tc>
                  <a:txBody>
                    <a:bodyPr/>
                    <a:lstStyle/>
                    <a:p>
                      <a:pPr algn="ctr"/>
                      <a:r>
                        <a:rPr lang="en-US" sz="1400"/>
                        <a:t>7%</a:t>
                      </a:r>
                    </a:p>
                  </a:txBody>
                  <a:tcPr/>
                </a:tc>
                <a:extLst>
                  <a:ext uri="{0D108BD9-81ED-4DB2-BD59-A6C34878D82A}">
                    <a16:rowId xmlns:a16="http://schemas.microsoft.com/office/drawing/2014/main" val="2652500566"/>
                  </a:ext>
                </a:extLst>
              </a:tr>
            </a:tbl>
          </a:graphicData>
        </a:graphic>
      </p:graphicFrame>
      <p:pic>
        <p:nvPicPr>
          <p:cNvPr id="11" name="Content Placeholder 10">
            <a:extLst>
              <a:ext uri="{FF2B5EF4-FFF2-40B4-BE49-F238E27FC236}">
                <a16:creationId xmlns:a16="http://schemas.microsoft.com/office/drawing/2014/main" id="{5DC1EF89-D31E-88A3-ECFE-265793E20BE6}"/>
              </a:ext>
            </a:extLst>
          </p:cNvPr>
          <p:cNvPicPr>
            <a:picLocks noGrp="1" noChangeAspect="1"/>
          </p:cNvPicPr>
          <p:nvPr>
            <p:ph idx="1"/>
          </p:nvPr>
        </p:nvPicPr>
        <p:blipFill>
          <a:blip r:embed="rId2"/>
          <a:stretch>
            <a:fillRect/>
          </a:stretch>
        </p:blipFill>
        <p:spPr>
          <a:xfrm>
            <a:off x="1115599" y="2360793"/>
            <a:ext cx="5850065" cy="3694176"/>
          </a:xfrm>
          <a:prstGeom prst="rect">
            <a:avLst/>
          </a:prstGeom>
        </p:spPr>
      </p:pic>
    </p:spTree>
    <p:extLst>
      <p:ext uri="{BB962C8B-B14F-4D97-AF65-F5344CB8AC3E}">
        <p14:creationId xmlns:p14="http://schemas.microsoft.com/office/powerpoint/2010/main" val="3651160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A64AC-D12D-E517-7690-E01DAC03E5E7}"/>
              </a:ext>
            </a:extLst>
          </p:cNvPr>
          <p:cNvSpPr>
            <a:spLocks noGrp="1"/>
          </p:cNvSpPr>
          <p:nvPr>
            <p:ph type="title"/>
          </p:nvPr>
        </p:nvSpPr>
        <p:spPr/>
        <p:txBody>
          <a:bodyPr>
            <a:noAutofit/>
          </a:bodyPr>
          <a:lstStyle/>
          <a:p>
            <a:r>
              <a:rPr lang="en-US" sz="3000">
                <a:ea typeface="+mj-lt"/>
                <a:cs typeface="+mj-lt"/>
              </a:rPr>
              <a:t>What skill or quality do you wish recent graduates demonstrated that you feel current higher education is not adequately developing?</a:t>
            </a:r>
            <a:endParaRPr lang="en-US" sz="3000"/>
          </a:p>
        </p:txBody>
      </p:sp>
      <p:sp>
        <p:nvSpPr>
          <p:cNvPr id="3" name="Content Placeholder 2">
            <a:extLst>
              <a:ext uri="{FF2B5EF4-FFF2-40B4-BE49-F238E27FC236}">
                <a16:creationId xmlns:a16="http://schemas.microsoft.com/office/drawing/2014/main" id="{9CDBF1BA-8D96-EAA0-4973-9A4EDA18A500}"/>
              </a:ext>
            </a:extLst>
          </p:cNvPr>
          <p:cNvSpPr>
            <a:spLocks noGrp="1"/>
          </p:cNvSpPr>
          <p:nvPr>
            <p:ph idx="1"/>
          </p:nvPr>
        </p:nvSpPr>
        <p:spPr>
          <a:xfrm>
            <a:off x="1115568" y="2399870"/>
            <a:ext cx="10168128" cy="3694176"/>
          </a:xfrm>
        </p:spPr>
        <p:txBody>
          <a:bodyPr vert="horz" lIns="91440" tIns="45720" rIns="91440" bIns="45720" rtlCol="0" anchor="t">
            <a:noAutofit/>
          </a:bodyPr>
          <a:lstStyle/>
          <a:p>
            <a:r>
              <a:rPr lang="en-US" sz="1500" b="1">
                <a:ea typeface="+mn-lt"/>
                <a:cs typeface="+mn-lt"/>
              </a:rPr>
              <a:t>Professional readiness and workplace soft skills remain the most frequently cited gap.</a:t>
            </a:r>
            <a:r>
              <a:rPr lang="en-US" sz="1500">
                <a:ea typeface="+mn-lt"/>
                <a:cs typeface="+mn-lt"/>
              </a:rPr>
              <a:t> Employers consistently flagged communication (verbal, written, and client-facing), feedback handling, patience, initiative, and the ability to "bring it" every day as underdeveloped — with several noting that attitude and work ethic often matter more than technical skill in hiring and retention decisions.</a:t>
            </a:r>
            <a:endParaRPr lang="en-US" sz="1500"/>
          </a:p>
          <a:p>
            <a:r>
              <a:rPr lang="en-US" sz="1500" b="1">
                <a:ea typeface="+mn-lt"/>
                <a:cs typeface="+mn-lt"/>
              </a:rPr>
              <a:t>Independent problem-solving and adaptability are in high demand but short supply.</a:t>
            </a:r>
            <a:r>
              <a:rPr lang="en-US" sz="1500">
                <a:ea typeface="+mn-lt"/>
                <a:cs typeface="+mn-lt"/>
              </a:rPr>
              <a:t> Across multiple responses, employers described graduates who wait for direction rather than defining problems themselves, struggle with ambiguity, and have difficulty adjusting to the fluid, high-stakes nature of real professional environments — pointing to a gap between academic project structures and the autonomy expected at work.</a:t>
            </a:r>
            <a:endParaRPr lang="en-US" sz="1500"/>
          </a:p>
          <a:p>
            <a:r>
              <a:rPr lang="en-US" sz="1500" b="1">
                <a:ea typeface="+mn-lt"/>
                <a:cs typeface="+mn-lt"/>
              </a:rPr>
              <a:t>Business acumen, AI fluency, and entrepreneurial thinking are emerging as critical but underdeveloped competencies.</a:t>
            </a:r>
            <a:r>
              <a:rPr lang="en-US" sz="1500">
                <a:ea typeface="+mn-lt"/>
                <a:cs typeface="+mn-lt"/>
              </a:rPr>
              <a:t> Employers called for stronger grounding in how design functions within business systems, commercialization realities, market intelligence, and design advocacy — alongside a proactive rather than resistant orientation toward AI, and greater emphasis on individual (not just group) project work that demonstrates a student's own thinking and process.</a:t>
            </a:r>
            <a:endParaRPr lang="en-US" sz="1500"/>
          </a:p>
        </p:txBody>
      </p:sp>
      <p:sp>
        <p:nvSpPr>
          <p:cNvPr id="4" name="Date Placeholder 3">
            <a:extLst>
              <a:ext uri="{FF2B5EF4-FFF2-40B4-BE49-F238E27FC236}">
                <a16:creationId xmlns:a16="http://schemas.microsoft.com/office/drawing/2014/main" id="{26D153A0-D3A0-FFDF-B0E8-D243368ABB25}"/>
              </a:ext>
            </a:extLst>
          </p:cNvPr>
          <p:cNvSpPr>
            <a:spLocks noGrp="1"/>
          </p:cNvSpPr>
          <p:nvPr>
            <p:ph type="dt" sz="half" idx="10"/>
          </p:nvPr>
        </p:nvSpPr>
        <p:spPr/>
        <p:txBody>
          <a:bodyPr/>
          <a:lstStyle/>
          <a:p>
            <a:fld id="{A934B473-A9F9-420E-B8A3-F8CF94FD3AD2}" type="datetime1">
              <a:t>7/2/2026</a:t>
            </a:fld>
            <a:endParaRPr lang="en-US"/>
          </a:p>
        </p:txBody>
      </p:sp>
      <p:sp>
        <p:nvSpPr>
          <p:cNvPr id="6" name="Slide Number Placeholder 5">
            <a:extLst>
              <a:ext uri="{FF2B5EF4-FFF2-40B4-BE49-F238E27FC236}">
                <a16:creationId xmlns:a16="http://schemas.microsoft.com/office/drawing/2014/main" id="{A97933CE-4534-A836-C8CB-1A17163D9A8F}"/>
              </a:ext>
            </a:extLst>
          </p:cNvPr>
          <p:cNvSpPr>
            <a:spLocks noGrp="1"/>
          </p:cNvSpPr>
          <p:nvPr>
            <p:ph type="sldNum" sz="quarter" idx="12"/>
          </p:nvPr>
        </p:nvSpPr>
        <p:spPr/>
        <p:txBody>
          <a:bodyPr/>
          <a:lstStyle/>
          <a:p>
            <a:fld id="{A65A5C87-DF58-40C8-B092-1DE63DB4547E}" type="slidenum">
              <a:rPr lang="en-US" dirty="0"/>
              <a:t>40</a:t>
            </a:fld>
            <a:endParaRPr lang="en-US"/>
          </a:p>
        </p:txBody>
      </p:sp>
      <p:sp>
        <p:nvSpPr>
          <p:cNvPr id="7" name="TextBox 6">
            <a:extLst>
              <a:ext uri="{FF2B5EF4-FFF2-40B4-BE49-F238E27FC236}">
                <a16:creationId xmlns:a16="http://schemas.microsoft.com/office/drawing/2014/main" id="{FDF0D54D-D888-8E38-8D7A-ED30A5234CD9}"/>
              </a:ext>
            </a:extLst>
          </p:cNvPr>
          <p:cNvSpPr txBox="1"/>
          <p:nvPr/>
        </p:nvSpPr>
        <p:spPr>
          <a:xfrm>
            <a:off x="4718538" y="6408615"/>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7362228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1001C-27EF-DB87-465E-3C966E7F7C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848CB-7055-2396-B8FC-EF17EDBD4312}"/>
              </a:ext>
            </a:extLst>
          </p:cNvPr>
          <p:cNvSpPr>
            <a:spLocks noGrp="1"/>
          </p:cNvSpPr>
          <p:nvPr>
            <p:ph type="title"/>
          </p:nvPr>
        </p:nvSpPr>
        <p:spPr/>
        <p:txBody>
          <a:bodyPr>
            <a:noAutofit/>
          </a:bodyPr>
          <a:lstStyle/>
          <a:p>
            <a:r>
              <a:rPr lang="en-US" sz="3000">
                <a:ea typeface="+mj-lt"/>
                <a:cs typeface="+mj-lt"/>
              </a:rPr>
              <a:t>Is there anything else you would like to share about how higher education can better prepare graduates for careers in your industry?</a:t>
            </a:r>
            <a:endParaRPr lang="en-US">
              <a:ea typeface="+mj-lt"/>
              <a:cs typeface="+mj-lt"/>
            </a:endParaRPr>
          </a:p>
        </p:txBody>
      </p:sp>
      <p:sp>
        <p:nvSpPr>
          <p:cNvPr id="3" name="Content Placeholder 2">
            <a:extLst>
              <a:ext uri="{FF2B5EF4-FFF2-40B4-BE49-F238E27FC236}">
                <a16:creationId xmlns:a16="http://schemas.microsoft.com/office/drawing/2014/main" id="{21BB1685-D079-1D51-588F-3D542C21C10C}"/>
              </a:ext>
            </a:extLst>
          </p:cNvPr>
          <p:cNvSpPr>
            <a:spLocks noGrp="1"/>
          </p:cNvSpPr>
          <p:nvPr>
            <p:ph idx="1"/>
          </p:nvPr>
        </p:nvSpPr>
        <p:spPr>
          <a:xfrm>
            <a:off x="1115568" y="2263101"/>
            <a:ext cx="10168128" cy="3694176"/>
          </a:xfrm>
        </p:spPr>
        <p:txBody>
          <a:bodyPr vert="horz" lIns="91440" tIns="45720" rIns="91440" bIns="45720" rtlCol="0" anchor="t">
            <a:noAutofit/>
          </a:bodyPr>
          <a:lstStyle/>
          <a:p>
            <a:r>
              <a:rPr lang="en-US" sz="1400" b="1">
                <a:ea typeface="+mn-lt"/>
                <a:cs typeface="+mn-lt"/>
              </a:rPr>
              <a:t>Real-world, hands-on experience is the most consistent request, though several employers noted SCAD graduates compare favorably overall. </a:t>
            </a:r>
            <a:r>
              <a:rPr lang="en-US" sz="1400">
                <a:ea typeface="+mn-lt"/>
                <a:cs typeface="+mn-lt"/>
              </a:rPr>
              <a:t>Employers across industries called for more practical exposure — managing client relationships, working across disciplines, navigating deadlines and feedback, and understanding the full arc of a professional project — with several noting that the gap between theoretical foundations and applied practice is where graduates most visibly struggle upon entry.</a:t>
            </a:r>
          </a:p>
          <a:p>
            <a:r>
              <a:rPr lang="en-US" sz="1400" b="1">
                <a:ea typeface="+mn-lt"/>
                <a:cs typeface="+mn-lt"/>
              </a:rPr>
              <a:t>Business translation and self-sufficiency are underdeveloped.</a:t>
            </a:r>
            <a:r>
              <a:rPr lang="en-US" sz="1400">
                <a:ea typeface="+mn-lt"/>
                <a:cs typeface="+mn-lt"/>
              </a:rPr>
              <a:t> Employers want graduates who can articulate the business value of their creative work, convert user insights into impact metrics, and advocate for design within organizational contexts — as well as operate independently, whether that means freelancing logistics for photographers, modeling software fluency for built environment roles, or simply walking into an interview knowing what the company does and why they want to be part of it.</a:t>
            </a:r>
            <a:endParaRPr lang="en-US" sz="1400"/>
          </a:p>
          <a:p>
            <a:r>
              <a:rPr lang="en-US" sz="1400" b="1">
                <a:ea typeface="+mn-lt"/>
                <a:cs typeface="+mn-lt"/>
              </a:rPr>
              <a:t>AI tool proficiency and professional self-presentation need more intentional development.</a:t>
            </a:r>
            <a:r>
              <a:rPr lang="en-US" sz="1400">
                <a:ea typeface="+mn-lt"/>
                <a:cs typeface="+mn-lt"/>
              </a:rPr>
              <a:t> Employers flagged over-reliance on AI in the application process as an emerging red flag, while others are actively integrating tools like </a:t>
            </a:r>
            <a:r>
              <a:rPr lang="en-US" sz="1400" err="1">
                <a:ea typeface="+mn-lt"/>
                <a:cs typeface="+mn-lt"/>
              </a:rPr>
              <a:t>Vizcom</a:t>
            </a:r>
            <a:r>
              <a:rPr lang="en-US" sz="1400">
                <a:ea typeface="+mn-lt"/>
                <a:cs typeface="+mn-lt"/>
              </a:rPr>
              <a:t> into their workflows and want graduates who arrive ready to engage with them thoughtfully. Alongside this, the interpersonal dimensions of professionalism — how graduates carry and communicate themselves — continue to weigh heavily in hiring decisions.</a:t>
            </a:r>
          </a:p>
        </p:txBody>
      </p:sp>
      <p:sp>
        <p:nvSpPr>
          <p:cNvPr id="4" name="Date Placeholder 3">
            <a:extLst>
              <a:ext uri="{FF2B5EF4-FFF2-40B4-BE49-F238E27FC236}">
                <a16:creationId xmlns:a16="http://schemas.microsoft.com/office/drawing/2014/main" id="{F0594404-97C1-A082-F34E-D2C8642A89BB}"/>
              </a:ext>
            </a:extLst>
          </p:cNvPr>
          <p:cNvSpPr>
            <a:spLocks noGrp="1"/>
          </p:cNvSpPr>
          <p:nvPr>
            <p:ph type="dt" sz="half" idx="10"/>
          </p:nvPr>
        </p:nvSpPr>
        <p:spPr/>
        <p:txBody>
          <a:bodyPr/>
          <a:lstStyle/>
          <a:p>
            <a:fld id="{A934B473-A9F9-420E-B8A3-F8CF94FD3AD2}" type="datetime1">
              <a:t>7/2/2026</a:t>
            </a:fld>
            <a:endParaRPr lang="en-US"/>
          </a:p>
        </p:txBody>
      </p:sp>
      <p:sp>
        <p:nvSpPr>
          <p:cNvPr id="6" name="Slide Number Placeholder 5">
            <a:extLst>
              <a:ext uri="{FF2B5EF4-FFF2-40B4-BE49-F238E27FC236}">
                <a16:creationId xmlns:a16="http://schemas.microsoft.com/office/drawing/2014/main" id="{28CC33FC-1322-DCD6-FDFD-6DE97F144263}"/>
              </a:ext>
            </a:extLst>
          </p:cNvPr>
          <p:cNvSpPr>
            <a:spLocks noGrp="1"/>
          </p:cNvSpPr>
          <p:nvPr>
            <p:ph type="sldNum" sz="quarter" idx="12"/>
          </p:nvPr>
        </p:nvSpPr>
        <p:spPr/>
        <p:txBody>
          <a:bodyPr/>
          <a:lstStyle/>
          <a:p>
            <a:fld id="{A65A5C87-DF58-40C8-B092-1DE63DB4547E}" type="slidenum">
              <a:rPr lang="en-US" dirty="0"/>
              <a:t>41</a:t>
            </a:fld>
            <a:endParaRPr lang="en-US"/>
          </a:p>
        </p:txBody>
      </p:sp>
      <p:sp>
        <p:nvSpPr>
          <p:cNvPr id="8" name="TextBox 7">
            <a:extLst>
              <a:ext uri="{FF2B5EF4-FFF2-40B4-BE49-F238E27FC236}">
                <a16:creationId xmlns:a16="http://schemas.microsoft.com/office/drawing/2014/main" id="{0AB61FD3-426E-9BDA-0BD3-2F9C67C289A0}"/>
              </a:ext>
            </a:extLst>
          </p:cNvPr>
          <p:cNvSpPr txBox="1"/>
          <p:nvPr/>
        </p:nvSpPr>
        <p:spPr>
          <a:xfrm>
            <a:off x="4718538" y="6408615"/>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12870465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63A-0CDA-5361-AADD-11A5DBD38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E0E16-AB0F-D25C-A119-1E24A5A6DE7E}"/>
              </a:ext>
            </a:extLst>
          </p:cNvPr>
          <p:cNvSpPr>
            <a:spLocks noGrp="1"/>
          </p:cNvSpPr>
          <p:nvPr>
            <p:ph type="title"/>
          </p:nvPr>
        </p:nvSpPr>
        <p:spPr/>
        <p:txBody>
          <a:bodyPr/>
          <a:lstStyle/>
          <a:p>
            <a:r>
              <a:rPr lang="en-US"/>
              <a:t>AI Section</a:t>
            </a:r>
          </a:p>
        </p:txBody>
      </p:sp>
      <p:sp>
        <p:nvSpPr>
          <p:cNvPr id="3" name="Date Placeholder 2">
            <a:extLst>
              <a:ext uri="{FF2B5EF4-FFF2-40B4-BE49-F238E27FC236}">
                <a16:creationId xmlns:a16="http://schemas.microsoft.com/office/drawing/2014/main" id="{582EC7EC-6E29-B2D8-4EB4-D19AF176501B}"/>
              </a:ext>
            </a:extLst>
          </p:cNvPr>
          <p:cNvSpPr>
            <a:spLocks noGrp="1"/>
          </p:cNvSpPr>
          <p:nvPr>
            <p:ph type="dt" sz="half" idx="10"/>
          </p:nvPr>
        </p:nvSpPr>
        <p:spPr/>
        <p:txBody>
          <a:bodyPr/>
          <a:lstStyle/>
          <a:p>
            <a:fld id="{32C4A6FB-BEB4-42C1-993E-B771F56BB7BB}" type="datetime1">
              <a:t>7/2/2026</a:t>
            </a:fld>
            <a:endParaRPr lang="en-US"/>
          </a:p>
        </p:txBody>
      </p:sp>
      <p:sp>
        <p:nvSpPr>
          <p:cNvPr id="5" name="Slide Number Placeholder 4">
            <a:extLst>
              <a:ext uri="{FF2B5EF4-FFF2-40B4-BE49-F238E27FC236}">
                <a16:creationId xmlns:a16="http://schemas.microsoft.com/office/drawing/2014/main" id="{2546297A-C85D-4C69-B9BF-DE952F5CB3D7}"/>
              </a:ext>
            </a:extLst>
          </p:cNvPr>
          <p:cNvSpPr>
            <a:spLocks noGrp="1"/>
          </p:cNvSpPr>
          <p:nvPr>
            <p:ph type="sldNum" sz="quarter" idx="12"/>
          </p:nvPr>
        </p:nvSpPr>
        <p:spPr/>
        <p:txBody>
          <a:bodyPr/>
          <a:lstStyle/>
          <a:p>
            <a:fld id="{A65A5C87-DF58-40C8-B092-1DE63DB4547E}" type="slidenum">
              <a:rPr lang="en-US" dirty="0"/>
              <a:t>42</a:t>
            </a:fld>
            <a:endParaRPr lang="en-US"/>
          </a:p>
        </p:txBody>
      </p:sp>
    </p:spTree>
    <p:extLst>
      <p:ext uri="{BB962C8B-B14F-4D97-AF65-F5344CB8AC3E}">
        <p14:creationId xmlns:p14="http://schemas.microsoft.com/office/powerpoint/2010/main" val="38016076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156E4-B693-CFEF-D8C4-83F25B1E3F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80210-B723-0D02-8257-3D4329F5465E}"/>
              </a:ext>
            </a:extLst>
          </p:cNvPr>
          <p:cNvSpPr>
            <a:spLocks noGrp="1"/>
          </p:cNvSpPr>
          <p:nvPr>
            <p:ph type="title"/>
          </p:nvPr>
        </p:nvSpPr>
        <p:spPr/>
        <p:txBody>
          <a:bodyPr>
            <a:normAutofit fontScale="90000"/>
          </a:bodyPr>
          <a:lstStyle/>
          <a:p>
            <a:r>
              <a:rPr lang="en-US">
                <a:ea typeface="+mj-lt"/>
                <a:cs typeface="+mj-lt"/>
              </a:rPr>
              <a:t>Has your organization begun adopting AI tools in any part of your day-to-day operations or workflows?</a:t>
            </a:r>
            <a:endParaRPr lang="en-US"/>
          </a:p>
        </p:txBody>
      </p:sp>
      <p:sp>
        <p:nvSpPr>
          <p:cNvPr id="4" name="Date Placeholder 3">
            <a:extLst>
              <a:ext uri="{FF2B5EF4-FFF2-40B4-BE49-F238E27FC236}">
                <a16:creationId xmlns:a16="http://schemas.microsoft.com/office/drawing/2014/main" id="{48D3FC0A-64A1-8CB0-C502-B18ABA3F054C}"/>
              </a:ext>
            </a:extLst>
          </p:cNvPr>
          <p:cNvSpPr>
            <a:spLocks noGrp="1"/>
          </p:cNvSpPr>
          <p:nvPr>
            <p:ph type="dt" sz="half" idx="10"/>
          </p:nvPr>
        </p:nvSpPr>
        <p:spPr/>
        <p:txBody>
          <a:bodyPr/>
          <a:lstStyle/>
          <a:p>
            <a:fld id="{E3DE8085-08E9-4E42-9520-B073D8207020}" type="datetime1">
              <a:t>7/2/2026</a:t>
            </a:fld>
            <a:endParaRPr lang="en-US"/>
          </a:p>
        </p:txBody>
      </p:sp>
      <p:sp>
        <p:nvSpPr>
          <p:cNvPr id="6" name="Slide Number Placeholder 5">
            <a:extLst>
              <a:ext uri="{FF2B5EF4-FFF2-40B4-BE49-F238E27FC236}">
                <a16:creationId xmlns:a16="http://schemas.microsoft.com/office/drawing/2014/main" id="{66BFF797-8141-32A4-028E-D62FD8EDC429}"/>
              </a:ext>
            </a:extLst>
          </p:cNvPr>
          <p:cNvSpPr>
            <a:spLocks noGrp="1"/>
          </p:cNvSpPr>
          <p:nvPr>
            <p:ph type="sldNum" sz="quarter" idx="12"/>
          </p:nvPr>
        </p:nvSpPr>
        <p:spPr/>
        <p:txBody>
          <a:bodyPr/>
          <a:lstStyle/>
          <a:p>
            <a:fld id="{A65A5C87-DF58-40C8-B092-1DE63DB4547E}" type="slidenum">
              <a:rPr lang="en-US" dirty="0"/>
              <a:t>43</a:t>
            </a:fld>
            <a:endParaRPr lang="en-US"/>
          </a:p>
        </p:txBody>
      </p:sp>
      <p:graphicFrame>
        <p:nvGraphicFramePr>
          <p:cNvPr id="15" name="Table 14">
            <a:extLst>
              <a:ext uri="{FF2B5EF4-FFF2-40B4-BE49-F238E27FC236}">
                <a16:creationId xmlns:a16="http://schemas.microsoft.com/office/drawing/2014/main" id="{704232E7-834F-858C-9121-11F6A59D8576}"/>
              </a:ext>
            </a:extLst>
          </p:cNvPr>
          <p:cNvGraphicFramePr>
            <a:graphicFrameLocks noGrp="1"/>
          </p:cNvGraphicFramePr>
          <p:nvPr>
            <p:extLst>
              <p:ext uri="{D42A27DB-BD31-4B8C-83A1-F6EECF244321}">
                <p14:modId xmlns:p14="http://schemas.microsoft.com/office/powerpoint/2010/main" val="617988440"/>
              </p:ext>
            </p:extLst>
          </p:nvPr>
        </p:nvGraphicFramePr>
        <p:xfrm>
          <a:off x="6978976" y="3735755"/>
          <a:ext cx="4303146" cy="900146"/>
        </p:xfrm>
        <a:graphic>
          <a:graphicData uri="http://schemas.openxmlformats.org/drawingml/2006/table">
            <a:tbl>
              <a:tblPr bandRow="1">
                <a:tableStyleId>{5C22544A-7EE6-4342-B048-85BDC9FD1C3A}</a:tableStyleId>
              </a:tblPr>
              <a:tblGrid>
                <a:gridCol w="3225502">
                  <a:extLst>
                    <a:ext uri="{9D8B030D-6E8A-4147-A177-3AD203B41FA5}">
                      <a16:colId xmlns:a16="http://schemas.microsoft.com/office/drawing/2014/main" val="3523827449"/>
                    </a:ext>
                  </a:extLst>
                </a:gridCol>
                <a:gridCol w="1077644">
                  <a:extLst>
                    <a:ext uri="{9D8B030D-6E8A-4147-A177-3AD203B41FA5}">
                      <a16:colId xmlns:a16="http://schemas.microsoft.com/office/drawing/2014/main" val="3399885268"/>
                    </a:ext>
                  </a:extLst>
                </a:gridCol>
              </a:tblGrid>
              <a:tr h="450073">
                <a:tc>
                  <a:txBody>
                    <a:bodyPr/>
                    <a:lstStyle/>
                    <a:p>
                      <a:pPr>
                        <a:buNone/>
                      </a:pPr>
                      <a:r>
                        <a:rPr lang="en-US" sz="1400">
                          <a:effectLst/>
                        </a:rPr>
                        <a:t>Yes – we are actively using AI tools​</a:t>
                      </a:r>
                    </a:p>
                  </a:txBody>
                  <a:tcPr marL="0" marR="0" marT="0" marB="0" anchor="ctr"/>
                </a:tc>
                <a:tc>
                  <a:txBody>
                    <a:bodyPr/>
                    <a:lstStyle/>
                    <a:p>
                      <a:pPr algn="ctr">
                        <a:buNone/>
                      </a:pPr>
                      <a:r>
                        <a:rPr lang="en-US" sz="1400">
                          <a:effectLst/>
                        </a:rPr>
                        <a:t>89%</a:t>
                      </a:r>
                    </a:p>
                  </a:txBody>
                  <a:tcPr marL="0" marR="0" marT="0" marB="0" anchor="ctr"/>
                </a:tc>
                <a:extLst>
                  <a:ext uri="{0D108BD9-81ED-4DB2-BD59-A6C34878D82A}">
                    <a16:rowId xmlns:a16="http://schemas.microsoft.com/office/drawing/2014/main" val="1615653246"/>
                  </a:ext>
                </a:extLst>
              </a:tr>
              <a:tr h="450073">
                <a:tc>
                  <a:txBody>
                    <a:bodyPr/>
                    <a:lstStyle/>
                    <a:p>
                      <a:pPr>
                        <a:buNone/>
                      </a:pPr>
                      <a:r>
                        <a:rPr lang="en-US" sz="1400">
                          <a:effectLst/>
                        </a:rPr>
                        <a:t>No – we have not yet adopted AI tools</a:t>
                      </a:r>
                    </a:p>
                  </a:txBody>
                  <a:tcPr marL="0" marR="0" marT="0" marB="0" anchor="ctr"/>
                </a:tc>
                <a:tc>
                  <a:txBody>
                    <a:bodyPr/>
                    <a:lstStyle/>
                    <a:p>
                      <a:pPr algn="ctr">
                        <a:buNone/>
                      </a:pPr>
                      <a:r>
                        <a:rPr lang="en-US" sz="1400">
                          <a:effectLst/>
                        </a:rPr>
                        <a:t>11%</a:t>
                      </a:r>
                    </a:p>
                  </a:txBody>
                  <a:tcPr marL="0" marR="0" marT="0" marB="0" anchor="ctr"/>
                </a:tc>
                <a:extLst>
                  <a:ext uri="{0D108BD9-81ED-4DB2-BD59-A6C34878D82A}">
                    <a16:rowId xmlns:a16="http://schemas.microsoft.com/office/drawing/2014/main" val="2992955644"/>
                  </a:ext>
                </a:extLst>
              </a:tr>
            </a:tbl>
          </a:graphicData>
        </a:graphic>
      </p:graphicFrame>
      <p:pic>
        <p:nvPicPr>
          <p:cNvPr id="7" name="Content Placeholder 6">
            <a:extLst>
              <a:ext uri="{FF2B5EF4-FFF2-40B4-BE49-F238E27FC236}">
                <a16:creationId xmlns:a16="http://schemas.microsoft.com/office/drawing/2014/main" id="{93380DE6-FCDA-8A85-5B0C-40022A73CDD7}"/>
              </a:ext>
            </a:extLst>
          </p:cNvPr>
          <p:cNvPicPr>
            <a:picLocks noGrp="1" noChangeAspect="1"/>
          </p:cNvPicPr>
          <p:nvPr>
            <p:ph idx="1"/>
          </p:nvPr>
        </p:nvPicPr>
        <p:blipFill>
          <a:blip r:embed="rId2"/>
          <a:stretch>
            <a:fillRect/>
          </a:stretch>
        </p:blipFill>
        <p:spPr>
          <a:xfrm>
            <a:off x="1112388" y="2340441"/>
            <a:ext cx="5581321" cy="3694176"/>
          </a:xfrm>
          <a:prstGeom prst="rect">
            <a:avLst/>
          </a:prstGeom>
        </p:spPr>
      </p:pic>
    </p:spTree>
    <p:extLst>
      <p:ext uri="{BB962C8B-B14F-4D97-AF65-F5344CB8AC3E}">
        <p14:creationId xmlns:p14="http://schemas.microsoft.com/office/powerpoint/2010/main" val="6594866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94514-911D-8055-5B63-C810976287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6AD17-9FEC-FB46-DCF1-200E989607D5}"/>
              </a:ext>
            </a:extLst>
          </p:cNvPr>
          <p:cNvSpPr>
            <a:spLocks noGrp="1"/>
          </p:cNvSpPr>
          <p:nvPr>
            <p:ph type="title"/>
          </p:nvPr>
        </p:nvSpPr>
        <p:spPr/>
        <p:txBody>
          <a:bodyPr>
            <a:normAutofit fontScale="90000"/>
          </a:bodyPr>
          <a:lstStyle/>
          <a:p>
            <a:r>
              <a:rPr lang="en-US">
                <a:ea typeface="+mj-lt"/>
                <a:cs typeface="+mj-lt"/>
              </a:rPr>
              <a:t>Which of the following AI tools or capabilities does your organization currently use?</a:t>
            </a:r>
          </a:p>
        </p:txBody>
      </p:sp>
      <p:sp>
        <p:nvSpPr>
          <p:cNvPr id="4" name="Date Placeholder 3">
            <a:extLst>
              <a:ext uri="{FF2B5EF4-FFF2-40B4-BE49-F238E27FC236}">
                <a16:creationId xmlns:a16="http://schemas.microsoft.com/office/drawing/2014/main" id="{E5AB3F60-8951-AD8B-659A-4232ECEC9439}"/>
              </a:ext>
            </a:extLst>
          </p:cNvPr>
          <p:cNvSpPr>
            <a:spLocks noGrp="1"/>
          </p:cNvSpPr>
          <p:nvPr>
            <p:ph type="dt" sz="half" idx="10"/>
          </p:nvPr>
        </p:nvSpPr>
        <p:spPr/>
        <p:txBody>
          <a:bodyPr/>
          <a:lstStyle/>
          <a:p>
            <a:fld id="{E3DE8085-08E9-4E42-9520-B073D8207020}" type="datetime1">
              <a:t>7/2/2026</a:t>
            </a:fld>
            <a:endParaRPr lang="en-US"/>
          </a:p>
        </p:txBody>
      </p:sp>
      <p:sp>
        <p:nvSpPr>
          <p:cNvPr id="6" name="Slide Number Placeholder 5">
            <a:extLst>
              <a:ext uri="{FF2B5EF4-FFF2-40B4-BE49-F238E27FC236}">
                <a16:creationId xmlns:a16="http://schemas.microsoft.com/office/drawing/2014/main" id="{FC307656-7F13-7409-A6B1-6FBEC4256A1D}"/>
              </a:ext>
            </a:extLst>
          </p:cNvPr>
          <p:cNvSpPr>
            <a:spLocks noGrp="1"/>
          </p:cNvSpPr>
          <p:nvPr>
            <p:ph type="sldNum" sz="quarter" idx="12"/>
          </p:nvPr>
        </p:nvSpPr>
        <p:spPr/>
        <p:txBody>
          <a:bodyPr/>
          <a:lstStyle/>
          <a:p>
            <a:fld id="{A65A5C87-DF58-40C8-B092-1DE63DB4547E}" type="slidenum">
              <a:rPr lang="en-US" dirty="0"/>
              <a:t>44</a:t>
            </a:fld>
            <a:endParaRPr lang="en-US"/>
          </a:p>
        </p:txBody>
      </p:sp>
      <p:graphicFrame>
        <p:nvGraphicFramePr>
          <p:cNvPr id="15" name="Table 14">
            <a:extLst>
              <a:ext uri="{FF2B5EF4-FFF2-40B4-BE49-F238E27FC236}">
                <a16:creationId xmlns:a16="http://schemas.microsoft.com/office/drawing/2014/main" id="{891E59A0-B809-9FD5-2C01-3524EB5648CB}"/>
              </a:ext>
            </a:extLst>
          </p:cNvPr>
          <p:cNvGraphicFramePr>
            <a:graphicFrameLocks noGrp="1"/>
          </p:cNvGraphicFramePr>
          <p:nvPr>
            <p:extLst>
              <p:ext uri="{D42A27DB-BD31-4B8C-83A1-F6EECF244321}">
                <p14:modId xmlns:p14="http://schemas.microsoft.com/office/powerpoint/2010/main" val="4213893262"/>
              </p:ext>
            </p:extLst>
          </p:nvPr>
        </p:nvGraphicFramePr>
        <p:xfrm>
          <a:off x="7247629" y="2254087"/>
          <a:ext cx="4927616" cy="3006758"/>
        </p:xfrm>
        <a:graphic>
          <a:graphicData uri="http://schemas.openxmlformats.org/drawingml/2006/table">
            <a:tbl>
              <a:tblPr bandRow="1">
                <a:tableStyleId>{5C22544A-7EE6-4342-B048-85BDC9FD1C3A}</a:tableStyleId>
              </a:tblPr>
              <a:tblGrid>
                <a:gridCol w="3693583">
                  <a:extLst>
                    <a:ext uri="{9D8B030D-6E8A-4147-A177-3AD203B41FA5}">
                      <a16:colId xmlns:a16="http://schemas.microsoft.com/office/drawing/2014/main" val="3523827449"/>
                    </a:ext>
                  </a:extLst>
                </a:gridCol>
                <a:gridCol w="1234033">
                  <a:extLst>
                    <a:ext uri="{9D8B030D-6E8A-4147-A177-3AD203B41FA5}">
                      <a16:colId xmlns:a16="http://schemas.microsoft.com/office/drawing/2014/main" val="3399885268"/>
                    </a:ext>
                  </a:extLst>
                </a:gridCol>
              </a:tblGrid>
              <a:tr h="523236">
                <a:tc>
                  <a:txBody>
                    <a:bodyPr/>
                    <a:lstStyle/>
                    <a:p>
                      <a:pPr>
                        <a:buNone/>
                      </a:pPr>
                      <a:r>
                        <a:rPr lang="en-US" sz="1400">
                          <a:effectLst/>
                        </a:rPr>
                        <a:t>Generative AI for writing, content, or communication</a:t>
                      </a:r>
                    </a:p>
                  </a:txBody>
                  <a:tcPr marL="0" marR="0" marT="0" marB="0" anchor="ctr"/>
                </a:tc>
                <a:tc>
                  <a:txBody>
                    <a:bodyPr/>
                    <a:lstStyle/>
                    <a:p>
                      <a:pPr algn="ctr">
                        <a:buNone/>
                      </a:pPr>
                      <a:r>
                        <a:rPr lang="en-US" sz="1400">
                          <a:effectLst/>
                        </a:rPr>
                        <a:t>87%</a:t>
                      </a:r>
                    </a:p>
                  </a:txBody>
                  <a:tcPr marL="0" marR="0" marT="0" marB="0" anchor="ctr"/>
                </a:tc>
                <a:extLst>
                  <a:ext uri="{0D108BD9-81ED-4DB2-BD59-A6C34878D82A}">
                    <a16:rowId xmlns:a16="http://schemas.microsoft.com/office/drawing/2014/main" val="1615653246"/>
                  </a:ext>
                </a:extLst>
              </a:tr>
              <a:tr h="342116">
                <a:tc>
                  <a:txBody>
                    <a:bodyPr/>
                    <a:lstStyle/>
                    <a:p>
                      <a:pPr>
                        <a:buNone/>
                      </a:pPr>
                      <a:r>
                        <a:rPr lang="en-US" sz="1400">
                          <a:effectLst/>
                        </a:rPr>
                        <a:t>Generative AI for images, visuals, or design</a:t>
                      </a:r>
                    </a:p>
                  </a:txBody>
                  <a:tcPr marL="0" marR="0" marT="0" marB="0" anchor="ctr"/>
                </a:tc>
                <a:tc>
                  <a:txBody>
                    <a:bodyPr/>
                    <a:lstStyle/>
                    <a:p>
                      <a:pPr algn="ctr">
                        <a:buNone/>
                      </a:pPr>
                      <a:r>
                        <a:rPr lang="en-US" sz="1400">
                          <a:effectLst/>
                        </a:rPr>
                        <a:t>81%</a:t>
                      </a:r>
                    </a:p>
                  </a:txBody>
                  <a:tcPr marL="0" marR="0" marT="0" marB="0" anchor="ctr"/>
                </a:tc>
                <a:extLst>
                  <a:ext uri="{0D108BD9-81ED-4DB2-BD59-A6C34878D82A}">
                    <a16:rowId xmlns:a16="http://schemas.microsoft.com/office/drawing/2014/main" val="2992955644"/>
                  </a:ext>
                </a:extLst>
              </a:tr>
              <a:tr h="342116">
                <a:tc>
                  <a:txBody>
                    <a:bodyPr/>
                    <a:lstStyle/>
                    <a:p>
                      <a:pPr>
                        <a:buNone/>
                      </a:pPr>
                      <a:r>
                        <a:rPr lang="en-US" sz="1400">
                          <a:effectLst/>
                        </a:rPr>
                        <a:t>Generative AI for video or motion</a:t>
                      </a:r>
                    </a:p>
                  </a:txBody>
                  <a:tcPr marL="0" marR="0" marT="0" marB="0" anchor="ctr"/>
                </a:tc>
                <a:tc>
                  <a:txBody>
                    <a:bodyPr/>
                    <a:lstStyle/>
                    <a:p>
                      <a:pPr algn="ctr">
                        <a:buNone/>
                      </a:pPr>
                      <a:r>
                        <a:rPr lang="en-US" sz="1400">
                          <a:effectLst/>
                        </a:rPr>
                        <a:t>45%</a:t>
                      </a:r>
                    </a:p>
                  </a:txBody>
                  <a:tcPr marL="0" marR="0" marT="0" marB="0" anchor="ctr"/>
                </a:tc>
                <a:extLst>
                  <a:ext uri="{0D108BD9-81ED-4DB2-BD59-A6C34878D82A}">
                    <a16:rowId xmlns:a16="http://schemas.microsoft.com/office/drawing/2014/main" val="3705047162"/>
                  </a:ext>
                </a:extLst>
              </a:tr>
              <a:tr h="342116">
                <a:tc>
                  <a:txBody>
                    <a:bodyPr/>
                    <a:lstStyle/>
                    <a:p>
                      <a:pPr>
                        <a:buNone/>
                      </a:pPr>
                      <a:r>
                        <a:rPr lang="en-US" sz="1400">
                          <a:effectLst/>
                        </a:rPr>
                        <a:t>AI for data analysis or business intelligence</a:t>
                      </a:r>
                    </a:p>
                  </a:txBody>
                  <a:tcPr marL="0" marR="0" marT="0" marB="0" anchor="ctr"/>
                </a:tc>
                <a:tc>
                  <a:txBody>
                    <a:bodyPr/>
                    <a:lstStyle/>
                    <a:p>
                      <a:pPr algn="ctr">
                        <a:buNone/>
                      </a:pPr>
                      <a:r>
                        <a:rPr lang="en-US" sz="1400">
                          <a:effectLst/>
                        </a:rPr>
                        <a:t>58%</a:t>
                      </a:r>
                    </a:p>
                  </a:txBody>
                  <a:tcPr marL="0" marR="0" marT="0" marB="0" anchor="ctr"/>
                </a:tc>
                <a:extLst>
                  <a:ext uri="{0D108BD9-81ED-4DB2-BD59-A6C34878D82A}">
                    <a16:rowId xmlns:a16="http://schemas.microsoft.com/office/drawing/2014/main" val="1745562202"/>
                  </a:ext>
                </a:extLst>
              </a:tr>
              <a:tr h="342116">
                <a:tc>
                  <a:txBody>
                    <a:bodyPr/>
                    <a:lstStyle/>
                    <a:p>
                      <a:pPr>
                        <a:buNone/>
                      </a:pPr>
                      <a:r>
                        <a:rPr lang="en-US" sz="1400">
                          <a:effectLst/>
                        </a:rPr>
                        <a:t>AI for coding or software development</a:t>
                      </a:r>
                    </a:p>
                  </a:txBody>
                  <a:tcPr marL="0" marR="0" marT="0" marB="0" anchor="ctr"/>
                </a:tc>
                <a:tc>
                  <a:txBody>
                    <a:bodyPr/>
                    <a:lstStyle/>
                    <a:p>
                      <a:pPr algn="ctr">
                        <a:buNone/>
                      </a:pPr>
                      <a:r>
                        <a:rPr lang="en-US" sz="1400">
                          <a:effectLst/>
                        </a:rPr>
                        <a:t>52%</a:t>
                      </a:r>
                    </a:p>
                  </a:txBody>
                  <a:tcPr marL="0" marR="0" marT="0" marB="0" anchor="ctr"/>
                </a:tc>
                <a:extLst>
                  <a:ext uri="{0D108BD9-81ED-4DB2-BD59-A6C34878D82A}">
                    <a16:rowId xmlns:a16="http://schemas.microsoft.com/office/drawing/2014/main" val="1245142879"/>
                  </a:ext>
                </a:extLst>
              </a:tr>
              <a:tr h="342116">
                <a:tc>
                  <a:txBody>
                    <a:bodyPr/>
                    <a:lstStyle/>
                    <a:p>
                      <a:pPr>
                        <a:buNone/>
                      </a:pPr>
                      <a:r>
                        <a:rPr lang="en-US" sz="1400">
                          <a:effectLst/>
                        </a:rPr>
                        <a:t>AI for workflow automation or project management</a:t>
                      </a:r>
                    </a:p>
                  </a:txBody>
                  <a:tcPr marL="0" marR="0" marT="0" marB="0" anchor="ctr"/>
                </a:tc>
                <a:tc>
                  <a:txBody>
                    <a:bodyPr/>
                    <a:lstStyle/>
                    <a:p>
                      <a:pPr algn="ctr">
                        <a:buNone/>
                      </a:pPr>
                      <a:r>
                        <a:rPr lang="en-US" sz="1400">
                          <a:effectLst/>
                        </a:rPr>
                        <a:t>65%</a:t>
                      </a:r>
                    </a:p>
                  </a:txBody>
                  <a:tcPr marL="0" marR="0" marT="0" marB="0" anchor="ctr"/>
                </a:tc>
                <a:extLst>
                  <a:ext uri="{0D108BD9-81ED-4DB2-BD59-A6C34878D82A}">
                    <a16:rowId xmlns:a16="http://schemas.microsoft.com/office/drawing/2014/main" val="2558258719"/>
                  </a:ext>
                </a:extLst>
              </a:tr>
              <a:tr h="342116">
                <a:tc>
                  <a:txBody>
                    <a:bodyPr/>
                    <a:lstStyle/>
                    <a:p>
                      <a:pPr>
                        <a:buNone/>
                      </a:pPr>
                      <a:r>
                        <a:rPr lang="en-US" sz="1400">
                          <a:effectLst/>
                        </a:rPr>
                        <a:t>AI for customer-facing or client service functions</a:t>
                      </a:r>
                    </a:p>
                  </a:txBody>
                  <a:tcPr marL="0" marR="0" marT="0" marB="0" anchor="ctr"/>
                </a:tc>
                <a:tc>
                  <a:txBody>
                    <a:bodyPr/>
                    <a:lstStyle/>
                    <a:p>
                      <a:pPr algn="ctr">
                        <a:buNone/>
                      </a:pPr>
                      <a:r>
                        <a:rPr lang="en-US" sz="1400">
                          <a:effectLst/>
                        </a:rPr>
                        <a:t>26%</a:t>
                      </a:r>
                    </a:p>
                  </a:txBody>
                  <a:tcPr marL="0" marR="0" marT="0" marB="0" anchor="ctr"/>
                </a:tc>
                <a:extLst>
                  <a:ext uri="{0D108BD9-81ED-4DB2-BD59-A6C34878D82A}">
                    <a16:rowId xmlns:a16="http://schemas.microsoft.com/office/drawing/2014/main" val="1660460253"/>
                  </a:ext>
                </a:extLst>
              </a:tr>
              <a:tr h="261618">
                <a:tc>
                  <a:txBody>
                    <a:bodyPr/>
                    <a:lstStyle/>
                    <a:p>
                      <a:pPr>
                        <a:buNone/>
                      </a:pPr>
                      <a:r>
                        <a:rPr lang="en-US" sz="1400">
                          <a:effectLst/>
                        </a:rPr>
                        <a:t>Other: (please specify)</a:t>
                      </a:r>
                    </a:p>
                  </a:txBody>
                  <a:tcPr marL="0" marR="0" marT="0" marB="0" anchor="ctr"/>
                </a:tc>
                <a:tc>
                  <a:txBody>
                    <a:bodyPr/>
                    <a:lstStyle/>
                    <a:p>
                      <a:pPr algn="ctr">
                        <a:buNone/>
                      </a:pPr>
                      <a:r>
                        <a:rPr lang="en-US" sz="1400">
                          <a:effectLst/>
                        </a:rPr>
                        <a:t>10%</a:t>
                      </a:r>
                    </a:p>
                  </a:txBody>
                  <a:tcPr marL="0" marR="0" marT="0" marB="0" anchor="ctr"/>
                </a:tc>
                <a:extLst>
                  <a:ext uri="{0D108BD9-81ED-4DB2-BD59-A6C34878D82A}">
                    <a16:rowId xmlns:a16="http://schemas.microsoft.com/office/drawing/2014/main" val="1591486456"/>
                  </a:ext>
                </a:extLst>
              </a:tr>
            </a:tbl>
          </a:graphicData>
        </a:graphic>
      </p:graphicFrame>
      <p:sp>
        <p:nvSpPr>
          <p:cNvPr id="16" name="TextBox 15">
            <a:extLst>
              <a:ext uri="{FF2B5EF4-FFF2-40B4-BE49-F238E27FC236}">
                <a16:creationId xmlns:a16="http://schemas.microsoft.com/office/drawing/2014/main" id="{7C7C6EBC-FAFD-056D-D0C4-9BDF051C88CD}"/>
              </a:ext>
            </a:extLst>
          </p:cNvPr>
          <p:cNvSpPr txBox="1"/>
          <p:nvPr/>
        </p:nvSpPr>
        <p:spPr>
          <a:xfrm>
            <a:off x="7322037" y="5249332"/>
            <a:ext cx="477308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t>Responses for Other included:</a:t>
            </a:r>
          </a:p>
          <a:p>
            <a:pPr marL="171450" indent="-171450">
              <a:buFont typeface="Arial"/>
              <a:buChar char="•"/>
            </a:pPr>
            <a:r>
              <a:rPr lang="en-US" sz="1200"/>
              <a:t>Runway, Luma</a:t>
            </a:r>
          </a:p>
          <a:p>
            <a:pPr marL="171450" indent="-171450">
              <a:buFont typeface="Arial"/>
              <a:buChar char="•"/>
            </a:pPr>
            <a:r>
              <a:rPr lang="en-US" sz="1200"/>
              <a:t>We</a:t>
            </a:r>
            <a:r>
              <a:rPr lang="en-US" sz="1200">
                <a:ea typeface="+mn-lt"/>
                <a:cs typeface="+mn-lt"/>
              </a:rPr>
              <a:t> are waiting for AI to do some things faster and better so we can do more things</a:t>
            </a:r>
          </a:p>
          <a:p>
            <a:pPr marL="171450" indent="-171450">
              <a:buFont typeface="Arial"/>
              <a:buChar char="•"/>
            </a:pPr>
            <a:r>
              <a:rPr lang="en-US" sz="1200">
                <a:ea typeface="+mn-lt"/>
                <a:cs typeface="+mn-lt"/>
              </a:rPr>
              <a:t>On a spectrum from cautiously embracing to shunning completely. Not typically using in final work.</a:t>
            </a:r>
            <a:endParaRPr lang="en-US" sz="1200"/>
          </a:p>
        </p:txBody>
      </p:sp>
      <p:pic>
        <p:nvPicPr>
          <p:cNvPr id="7" name="Content Placeholder 6" descr="A graph with text on it&#10;&#10;AI-generated content may be incorrect.">
            <a:extLst>
              <a:ext uri="{FF2B5EF4-FFF2-40B4-BE49-F238E27FC236}">
                <a16:creationId xmlns:a16="http://schemas.microsoft.com/office/drawing/2014/main" id="{4C08B965-C11E-7855-62E4-8B80F27256D3}"/>
              </a:ext>
            </a:extLst>
          </p:cNvPr>
          <p:cNvPicPr>
            <a:picLocks noGrp="1" noChangeAspect="1"/>
          </p:cNvPicPr>
          <p:nvPr>
            <p:ph idx="1"/>
          </p:nvPr>
        </p:nvPicPr>
        <p:blipFill>
          <a:blip r:embed="rId2"/>
          <a:stretch>
            <a:fillRect/>
          </a:stretch>
        </p:blipFill>
        <p:spPr>
          <a:xfrm>
            <a:off x="-4585" y="2245191"/>
            <a:ext cx="7201434" cy="4191592"/>
          </a:xfrm>
          <a:prstGeom prst="rect">
            <a:avLst/>
          </a:prstGeom>
        </p:spPr>
      </p:pic>
    </p:spTree>
    <p:extLst>
      <p:ext uri="{BB962C8B-B14F-4D97-AF65-F5344CB8AC3E}">
        <p14:creationId xmlns:p14="http://schemas.microsoft.com/office/powerpoint/2010/main" val="13746614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39AAA-3545-2DE1-252F-0F593DE334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0ED96-FAB1-E93F-A120-8B194EEEC3D8}"/>
              </a:ext>
            </a:extLst>
          </p:cNvPr>
          <p:cNvSpPr>
            <a:spLocks noGrp="1"/>
          </p:cNvSpPr>
          <p:nvPr>
            <p:ph type="title"/>
          </p:nvPr>
        </p:nvSpPr>
        <p:spPr/>
        <p:txBody>
          <a:bodyPr>
            <a:noAutofit/>
          </a:bodyPr>
          <a:lstStyle/>
          <a:p>
            <a:r>
              <a:rPr lang="en-US" sz="3000">
                <a:ea typeface="+mj-lt"/>
                <a:cs typeface="+mj-lt"/>
              </a:rPr>
              <a:t>Over the past three years, how has the growing presence of AI in the workplace changed your hiring criteria for entry-level roles?</a:t>
            </a:r>
            <a:endParaRPr lang="en-US">
              <a:ea typeface="+mj-lt"/>
              <a:cs typeface="+mj-lt"/>
            </a:endParaRPr>
          </a:p>
        </p:txBody>
      </p:sp>
      <p:sp>
        <p:nvSpPr>
          <p:cNvPr id="4" name="Date Placeholder 3">
            <a:extLst>
              <a:ext uri="{FF2B5EF4-FFF2-40B4-BE49-F238E27FC236}">
                <a16:creationId xmlns:a16="http://schemas.microsoft.com/office/drawing/2014/main" id="{1EAA8086-8B3C-313F-43E0-A18C95C43692}"/>
              </a:ext>
            </a:extLst>
          </p:cNvPr>
          <p:cNvSpPr>
            <a:spLocks noGrp="1"/>
          </p:cNvSpPr>
          <p:nvPr>
            <p:ph type="dt" sz="half" idx="10"/>
          </p:nvPr>
        </p:nvSpPr>
        <p:spPr/>
        <p:txBody>
          <a:bodyPr/>
          <a:lstStyle/>
          <a:p>
            <a:fld id="{025FBBEC-DD35-4B15-8888-BAF7015C8D62}" type="datetime1">
              <a:t>7/2/2026</a:t>
            </a:fld>
            <a:endParaRPr lang="en-US"/>
          </a:p>
        </p:txBody>
      </p:sp>
      <p:sp>
        <p:nvSpPr>
          <p:cNvPr id="6" name="Slide Number Placeholder 5">
            <a:extLst>
              <a:ext uri="{FF2B5EF4-FFF2-40B4-BE49-F238E27FC236}">
                <a16:creationId xmlns:a16="http://schemas.microsoft.com/office/drawing/2014/main" id="{644F5E4D-8242-5AC2-D9CD-DA30C0D9C97B}"/>
              </a:ext>
            </a:extLst>
          </p:cNvPr>
          <p:cNvSpPr>
            <a:spLocks noGrp="1"/>
          </p:cNvSpPr>
          <p:nvPr>
            <p:ph type="sldNum" sz="quarter" idx="12"/>
          </p:nvPr>
        </p:nvSpPr>
        <p:spPr/>
        <p:txBody>
          <a:bodyPr/>
          <a:lstStyle/>
          <a:p>
            <a:fld id="{A65A5C87-DF58-40C8-B092-1DE63DB4547E}" type="slidenum">
              <a:rPr lang="en-US" dirty="0"/>
              <a:t>45</a:t>
            </a:fld>
            <a:endParaRPr lang="en-US"/>
          </a:p>
        </p:txBody>
      </p:sp>
      <p:sp>
        <p:nvSpPr>
          <p:cNvPr id="17" name="TextBox 16">
            <a:extLst>
              <a:ext uri="{FF2B5EF4-FFF2-40B4-BE49-F238E27FC236}">
                <a16:creationId xmlns:a16="http://schemas.microsoft.com/office/drawing/2014/main" id="{B4A12E73-FD53-AA47-1E83-F848AAA24042}"/>
              </a:ext>
            </a:extLst>
          </p:cNvPr>
          <p:cNvSpPr txBox="1"/>
          <p:nvPr/>
        </p:nvSpPr>
        <p:spPr>
          <a:xfrm>
            <a:off x="6925570" y="5089768"/>
            <a:ext cx="509546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t>Responses for Other included:</a:t>
            </a:r>
          </a:p>
          <a:p>
            <a:pPr marL="171450" indent="-171450">
              <a:buFont typeface="Arial"/>
              <a:buChar char="•"/>
            </a:pPr>
            <a:r>
              <a:rPr lang="en-US" sz="1200">
                <a:ea typeface="+mn-lt"/>
                <a:cs typeface="+mn-lt"/>
              </a:rPr>
              <a:t>We are interested in seeing students that are exploring AI implementations in order to streamline / expedite workflows, as long as it is explained and process is documented.</a:t>
            </a:r>
          </a:p>
          <a:p>
            <a:pPr marL="171450" indent="-171450">
              <a:buFont typeface="Arial"/>
              <a:buChar char="•"/>
            </a:pPr>
            <a:r>
              <a:rPr lang="en-US" sz="1200">
                <a:ea typeface="+mn-lt"/>
                <a:cs typeface="+mn-lt"/>
              </a:rPr>
              <a:t>We hire people who do not want to give their skills away to AI; use AI, yes, but you see the only box I checked,</a:t>
            </a:r>
          </a:p>
          <a:p>
            <a:pPr marL="171450" indent="-171450">
              <a:buFont typeface="Arial"/>
              <a:buChar char="•"/>
            </a:pPr>
            <a:r>
              <a:rPr lang="en-US" sz="1200">
                <a:ea typeface="+mn-lt"/>
                <a:cs typeface="+mn-lt"/>
              </a:rPr>
              <a:t>we have reorganized our entire global company around the topic</a:t>
            </a:r>
          </a:p>
        </p:txBody>
      </p:sp>
      <p:graphicFrame>
        <p:nvGraphicFramePr>
          <p:cNvPr id="19" name="Table 18">
            <a:extLst>
              <a:ext uri="{FF2B5EF4-FFF2-40B4-BE49-F238E27FC236}">
                <a16:creationId xmlns:a16="http://schemas.microsoft.com/office/drawing/2014/main" id="{BE6F5609-7422-871B-0393-D2CE30F73BF1}"/>
              </a:ext>
            </a:extLst>
          </p:cNvPr>
          <p:cNvGraphicFramePr>
            <a:graphicFrameLocks noGrp="1"/>
          </p:cNvGraphicFramePr>
          <p:nvPr>
            <p:extLst>
              <p:ext uri="{D42A27DB-BD31-4B8C-83A1-F6EECF244321}">
                <p14:modId xmlns:p14="http://schemas.microsoft.com/office/powerpoint/2010/main" val="1397189079"/>
              </p:ext>
            </p:extLst>
          </p:nvPr>
        </p:nvGraphicFramePr>
        <p:xfrm>
          <a:off x="6926384" y="2198077"/>
          <a:ext cx="5093541" cy="2895708"/>
        </p:xfrm>
        <a:graphic>
          <a:graphicData uri="http://schemas.openxmlformats.org/drawingml/2006/table">
            <a:tbl>
              <a:tblPr bandRow="1">
                <a:tableStyleId>{5C22544A-7EE6-4342-B048-85BDC9FD1C3A}</a:tableStyleId>
              </a:tblPr>
              <a:tblGrid>
                <a:gridCol w="4088096">
                  <a:extLst>
                    <a:ext uri="{9D8B030D-6E8A-4147-A177-3AD203B41FA5}">
                      <a16:colId xmlns:a16="http://schemas.microsoft.com/office/drawing/2014/main" val="3237856749"/>
                    </a:ext>
                  </a:extLst>
                </a:gridCol>
                <a:gridCol w="1005445">
                  <a:extLst>
                    <a:ext uri="{9D8B030D-6E8A-4147-A177-3AD203B41FA5}">
                      <a16:colId xmlns:a16="http://schemas.microsoft.com/office/drawing/2014/main" val="2621795673"/>
                    </a:ext>
                  </a:extLst>
                </a:gridCol>
              </a:tblGrid>
              <a:tr h="474869">
                <a:tc>
                  <a:txBody>
                    <a:bodyPr/>
                    <a:lstStyle/>
                    <a:p>
                      <a:pPr>
                        <a:buNone/>
                      </a:pPr>
                      <a:r>
                        <a:rPr lang="en-US" sz="1400">
                          <a:effectLst/>
                        </a:rPr>
                        <a:t>We now prioritize AI literacy or tool proficiency more than before</a:t>
                      </a:r>
                    </a:p>
                  </a:txBody>
                  <a:tcPr marL="0" marR="0" marT="0" marB="0" anchor="ctr"/>
                </a:tc>
                <a:tc>
                  <a:txBody>
                    <a:bodyPr/>
                    <a:lstStyle/>
                    <a:p>
                      <a:pPr algn="ctr">
                        <a:buNone/>
                      </a:pPr>
                      <a:r>
                        <a:rPr lang="en-US" sz="1400">
                          <a:effectLst/>
                        </a:rPr>
                        <a:t>25%</a:t>
                      </a:r>
                    </a:p>
                  </a:txBody>
                  <a:tcPr marL="0" marR="0" marT="0" marB="0" anchor="ctr"/>
                </a:tc>
                <a:extLst>
                  <a:ext uri="{0D108BD9-81ED-4DB2-BD59-A6C34878D82A}">
                    <a16:rowId xmlns:a16="http://schemas.microsoft.com/office/drawing/2014/main" val="4142513599"/>
                  </a:ext>
                </a:extLst>
              </a:tr>
              <a:tr h="474869">
                <a:tc>
                  <a:txBody>
                    <a:bodyPr/>
                    <a:lstStyle/>
                    <a:p>
                      <a:pPr>
                        <a:buNone/>
                      </a:pPr>
                      <a:r>
                        <a:rPr lang="en-US" sz="1400">
                          <a:effectLst/>
                        </a:rPr>
                        <a:t>We now prioritize adaptability and learning agility more than before</a:t>
                      </a:r>
                    </a:p>
                  </a:txBody>
                  <a:tcPr marL="0" marR="0" marT="0" marB="0" anchor="ctr"/>
                </a:tc>
                <a:tc>
                  <a:txBody>
                    <a:bodyPr/>
                    <a:lstStyle/>
                    <a:p>
                      <a:pPr algn="ctr">
                        <a:buNone/>
                      </a:pPr>
                      <a:r>
                        <a:rPr lang="en-US" sz="1400">
                          <a:effectLst/>
                        </a:rPr>
                        <a:t>34%</a:t>
                      </a:r>
                    </a:p>
                  </a:txBody>
                  <a:tcPr marL="0" marR="0" marT="0" marB="0" anchor="ctr"/>
                </a:tc>
                <a:extLst>
                  <a:ext uri="{0D108BD9-81ED-4DB2-BD59-A6C34878D82A}">
                    <a16:rowId xmlns:a16="http://schemas.microsoft.com/office/drawing/2014/main" val="546321555"/>
                  </a:ext>
                </a:extLst>
              </a:tr>
              <a:tr h="474869">
                <a:tc>
                  <a:txBody>
                    <a:bodyPr/>
                    <a:lstStyle/>
                    <a:p>
                      <a:pPr>
                        <a:buNone/>
                      </a:pPr>
                      <a:r>
                        <a:rPr lang="en-US" sz="1400">
                          <a:effectLst/>
                        </a:rPr>
                        <a:t>We now prioritize human judgment and discernment more than before</a:t>
                      </a:r>
                    </a:p>
                  </a:txBody>
                  <a:tcPr marL="0" marR="0" marT="0" marB="0" anchor="ctr"/>
                </a:tc>
                <a:tc>
                  <a:txBody>
                    <a:bodyPr/>
                    <a:lstStyle/>
                    <a:p>
                      <a:pPr algn="ctr">
                        <a:buNone/>
                      </a:pPr>
                      <a:r>
                        <a:rPr lang="en-US" sz="1400">
                          <a:effectLst/>
                        </a:rPr>
                        <a:t>25%</a:t>
                      </a:r>
                    </a:p>
                  </a:txBody>
                  <a:tcPr marL="0" marR="0" marT="0" marB="0" anchor="ctr"/>
                </a:tc>
                <a:extLst>
                  <a:ext uri="{0D108BD9-81ED-4DB2-BD59-A6C34878D82A}">
                    <a16:rowId xmlns:a16="http://schemas.microsoft.com/office/drawing/2014/main" val="827770048"/>
                  </a:ext>
                </a:extLst>
              </a:tr>
              <a:tr h="474869">
                <a:tc>
                  <a:txBody>
                    <a:bodyPr/>
                    <a:lstStyle/>
                    <a:p>
                      <a:pPr>
                        <a:buNone/>
                      </a:pPr>
                      <a:r>
                        <a:rPr lang="en-US" sz="1400">
                          <a:effectLst/>
                        </a:rPr>
                        <a:t>We now prioritize collaboration and communication more than before</a:t>
                      </a:r>
                    </a:p>
                  </a:txBody>
                  <a:tcPr marL="0" marR="0" marT="0" marB="0" anchor="ctr"/>
                </a:tc>
                <a:tc>
                  <a:txBody>
                    <a:bodyPr/>
                    <a:lstStyle/>
                    <a:p>
                      <a:pPr algn="ctr">
                        <a:buNone/>
                      </a:pPr>
                      <a:r>
                        <a:rPr lang="en-US" sz="1400">
                          <a:effectLst/>
                        </a:rPr>
                        <a:t>19%</a:t>
                      </a:r>
                    </a:p>
                  </a:txBody>
                  <a:tcPr marL="0" marR="0" marT="0" marB="0" anchor="ctr"/>
                </a:tc>
                <a:extLst>
                  <a:ext uri="{0D108BD9-81ED-4DB2-BD59-A6C34878D82A}">
                    <a16:rowId xmlns:a16="http://schemas.microsoft.com/office/drawing/2014/main" val="2061322509"/>
                  </a:ext>
                </a:extLst>
              </a:tr>
              <a:tr h="356152">
                <a:tc>
                  <a:txBody>
                    <a:bodyPr/>
                    <a:lstStyle/>
                    <a:p>
                      <a:pPr>
                        <a:buNone/>
                      </a:pPr>
                      <a:r>
                        <a:rPr lang="en-US" sz="1400">
                          <a:effectLst/>
                        </a:rPr>
                        <a:t>We now prioritize creative and aesthetic skills more than before</a:t>
                      </a:r>
                    </a:p>
                  </a:txBody>
                  <a:tcPr marL="0" marR="0" marT="0" marB="0" anchor="ctr"/>
                </a:tc>
                <a:tc>
                  <a:txBody>
                    <a:bodyPr/>
                    <a:lstStyle/>
                    <a:p>
                      <a:pPr algn="ctr">
                        <a:buNone/>
                      </a:pPr>
                      <a:r>
                        <a:rPr lang="en-US" sz="1400">
                          <a:effectLst/>
                        </a:rPr>
                        <a:t>13%</a:t>
                      </a:r>
                    </a:p>
                  </a:txBody>
                  <a:tcPr marL="0" marR="0" marT="0" marB="0" anchor="ctr"/>
                </a:tc>
                <a:extLst>
                  <a:ext uri="{0D108BD9-81ED-4DB2-BD59-A6C34878D82A}">
                    <a16:rowId xmlns:a16="http://schemas.microsoft.com/office/drawing/2014/main" val="3009525201"/>
                  </a:ext>
                </a:extLst>
              </a:tr>
              <a:tr h="356152">
                <a:tc>
                  <a:txBody>
                    <a:bodyPr/>
                    <a:lstStyle/>
                    <a:p>
                      <a:pPr>
                        <a:buNone/>
                      </a:pPr>
                      <a:r>
                        <a:rPr lang="en-US" sz="1400">
                          <a:effectLst/>
                        </a:rPr>
                        <a:t>Our hiring criteria have not changed significantly</a:t>
                      </a:r>
                    </a:p>
                  </a:txBody>
                  <a:tcPr marL="0" marR="0" marT="0" marB="0" anchor="ctr"/>
                </a:tc>
                <a:tc>
                  <a:txBody>
                    <a:bodyPr/>
                    <a:lstStyle/>
                    <a:p>
                      <a:pPr algn="ctr">
                        <a:buNone/>
                      </a:pPr>
                      <a:r>
                        <a:rPr lang="en-US" sz="1400">
                          <a:effectLst/>
                        </a:rPr>
                        <a:t>47%</a:t>
                      </a:r>
                    </a:p>
                  </a:txBody>
                  <a:tcPr marL="0" marR="0" marT="0" marB="0" anchor="ctr"/>
                </a:tc>
                <a:extLst>
                  <a:ext uri="{0D108BD9-81ED-4DB2-BD59-A6C34878D82A}">
                    <a16:rowId xmlns:a16="http://schemas.microsoft.com/office/drawing/2014/main" val="1356264434"/>
                  </a:ext>
                </a:extLst>
              </a:tr>
              <a:tr h="118716">
                <a:tc>
                  <a:txBody>
                    <a:bodyPr/>
                    <a:lstStyle/>
                    <a:p>
                      <a:pPr>
                        <a:buNone/>
                      </a:pPr>
                      <a:r>
                        <a:rPr lang="en-US" sz="1400">
                          <a:effectLst/>
                        </a:rPr>
                        <a:t>Other: (please specify)</a:t>
                      </a:r>
                    </a:p>
                  </a:txBody>
                  <a:tcPr marL="0" marR="0" marT="0" marB="0" anchor="ctr"/>
                </a:tc>
                <a:tc>
                  <a:txBody>
                    <a:bodyPr/>
                    <a:lstStyle/>
                    <a:p>
                      <a:pPr algn="ctr">
                        <a:buNone/>
                      </a:pPr>
                      <a:r>
                        <a:rPr lang="en-US" sz="1400">
                          <a:effectLst/>
                        </a:rPr>
                        <a:t>9%</a:t>
                      </a:r>
                    </a:p>
                  </a:txBody>
                  <a:tcPr marL="0" marR="0" marT="0" marB="0" anchor="ctr"/>
                </a:tc>
                <a:extLst>
                  <a:ext uri="{0D108BD9-81ED-4DB2-BD59-A6C34878D82A}">
                    <a16:rowId xmlns:a16="http://schemas.microsoft.com/office/drawing/2014/main" val="190035456"/>
                  </a:ext>
                </a:extLst>
              </a:tr>
            </a:tbl>
          </a:graphicData>
        </a:graphic>
      </p:graphicFrame>
      <p:pic>
        <p:nvPicPr>
          <p:cNvPr id="11" name="Content Placeholder 10">
            <a:extLst>
              <a:ext uri="{FF2B5EF4-FFF2-40B4-BE49-F238E27FC236}">
                <a16:creationId xmlns:a16="http://schemas.microsoft.com/office/drawing/2014/main" id="{A81A10D2-5DAE-1A52-D9A9-F2B5CA5890AA}"/>
              </a:ext>
            </a:extLst>
          </p:cNvPr>
          <p:cNvPicPr>
            <a:picLocks noGrp="1" noChangeAspect="1"/>
          </p:cNvPicPr>
          <p:nvPr>
            <p:ph idx="1"/>
          </p:nvPr>
        </p:nvPicPr>
        <p:blipFill>
          <a:blip r:embed="rId2"/>
          <a:stretch>
            <a:fillRect/>
          </a:stretch>
        </p:blipFill>
        <p:spPr>
          <a:xfrm>
            <a:off x="225747" y="2202857"/>
            <a:ext cx="6518520" cy="4657259"/>
          </a:xfrm>
          <a:prstGeom prst="rect">
            <a:avLst/>
          </a:prstGeom>
        </p:spPr>
      </p:pic>
    </p:spTree>
    <p:extLst>
      <p:ext uri="{BB962C8B-B14F-4D97-AF65-F5344CB8AC3E}">
        <p14:creationId xmlns:p14="http://schemas.microsoft.com/office/powerpoint/2010/main" val="2269870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F90A3-DD80-9DA3-0BC6-DBD17556EB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9A5D8-B518-EDED-A53D-06C9A3781927}"/>
              </a:ext>
            </a:extLst>
          </p:cNvPr>
          <p:cNvSpPr>
            <a:spLocks noGrp="1"/>
          </p:cNvSpPr>
          <p:nvPr>
            <p:ph type="title"/>
          </p:nvPr>
        </p:nvSpPr>
        <p:spPr/>
        <p:txBody>
          <a:bodyPr/>
          <a:lstStyle/>
          <a:p>
            <a:pPr>
              <a:lnSpc>
                <a:spcPct val="110000"/>
              </a:lnSpc>
              <a:spcBef>
                <a:spcPts val="1000"/>
              </a:spcBef>
            </a:pPr>
            <a:r>
              <a:rPr lang="en-US"/>
              <a:t>Faculty Survey Results</a:t>
            </a:r>
            <a:br>
              <a:rPr lang="en-US" sz="2400"/>
            </a:br>
            <a:br>
              <a:rPr lang="en-US" sz="2400"/>
            </a:br>
            <a:r>
              <a:rPr lang="en-US" sz="1800"/>
              <a:t>May 28-June 9, 2026</a:t>
            </a:r>
          </a:p>
        </p:txBody>
      </p:sp>
      <p:sp>
        <p:nvSpPr>
          <p:cNvPr id="3" name="Date Placeholder 2">
            <a:extLst>
              <a:ext uri="{FF2B5EF4-FFF2-40B4-BE49-F238E27FC236}">
                <a16:creationId xmlns:a16="http://schemas.microsoft.com/office/drawing/2014/main" id="{F1B4FB3E-D786-3D1E-CADF-DA618635B8EE}"/>
              </a:ext>
            </a:extLst>
          </p:cNvPr>
          <p:cNvSpPr>
            <a:spLocks noGrp="1"/>
          </p:cNvSpPr>
          <p:nvPr>
            <p:ph type="dt" sz="half" idx="10"/>
          </p:nvPr>
        </p:nvSpPr>
        <p:spPr/>
        <p:txBody>
          <a:bodyPr/>
          <a:lstStyle/>
          <a:p>
            <a:fld id="{2D32710E-BDF0-43F9-9468-889CB36B90CB}" type="datetime1">
              <a:t>7/2/2026</a:t>
            </a:fld>
            <a:endParaRPr lang="en-US"/>
          </a:p>
        </p:txBody>
      </p:sp>
      <p:sp>
        <p:nvSpPr>
          <p:cNvPr id="5" name="Slide Number Placeholder 4">
            <a:extLst>
              <a:ext uri="{FF2B5EF4-FFF2-40B4-BE49-F238E27FC236}">
                <a16:creationId xmlns:a16="http://schemas.microsoft.com/office/drawing/2014/main" id="{144F2710-2E1C-B917-E85F-72CBC665A52D}"/>
              </a:ext>
            </a:extLst>
          </p:cNvPr>
          <p:cNvSpPr>
            <a:spLocks noGrp="1"/>
          </p:cNvSpPr>
          <p:nvPr>
            <p:ph type="sldNum" sz="quarter" idx="12"/>
          </p:nvPr>
        </p:nvSpPr>
        <p:spPr/>
        <p:txBody>
          <a:bodyPr/>
          <a:lstStyle/>
          <a:p>
            <a:fld id="{A65A5C87-DF58-40C8-B092-1DE63DB4547E}" type="slidenum">
              <a:rPr lang="en-US" dirty="0"/>
              <a:t>46</a:t>
            </a:fld>
            <a:endParaRPr lang="en-US"/>
          </a:p>
        </p:txBody>
      </p:sp>
    </p:spTree>
    <p:extLst>
      <p:ext uri="{BB962C8B-B14F-4D97-AF65-F5344CB8AC3E}">
        <p14:creationId xmlns:p14="http://schemas.microsoft.com/office/powerpoint/2010/main" val="40608196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21C78-4697-E87B-BDBB-4AF235797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CD7E7-8341-A8A0-FE57-E8C8AE634D30}"/>
              </a:ext>
            </a:extLst>
          </p:cNvPr>
          <p:cNvSpPr>
            <a:spLocks noGrp="1"/>
          </p:cNvSpPr>
          <p:nvPr>
            <p:ph type="title"/>
          </p:nvPr>
        </p:nvSpPr>
        <p:spPr/>
        <p:txBody>
          <a:bodyPr>
            <a:normAutofit fontScale="90000"/>
          </a:bodyPr>
          <a:lstStyle/>
          <a:p>
            <a:r>
              <a:rPr lang="en-US">
                <a:ea typeface="+mj-lt"/>
                <a:cs typeface="+mj-lt"/>
              </a:rPr>
              <a:t>How familiar are you with SCAD's general education learning outcomes?</a:t>
            </a:r>
            <a:endParaRPr lang="en-US"/>
          </a:p>
        </p:txBody>
      </p:sp>
      <p:sp>
        <p:nvSpPr>
          <p:cNvPr id="4" name="Date Placeholder 3">
            <a:extLst>
              <a:ext uri="{FF2B5EF4-FFF2-40B4-BE49-F238E27FC236}">
                <a16:creationId xmlns:a16="http://schemas.microsoft.com/office/drawing/2014/main" id="{9CA9E8C7-E155-E851-1027-B5827A50AEDD}"/>
              </a:ext>
            </a:extLst>
          </p:cNvPr>
          <p:cNvSpPr>
            <a:spLocks noGrp="1"/>
          </p:cNvSpPr>
          <p:nvPr>
            <p:ph type="dt" sz="half" idx="10"/>
          </p:nvPr>
        </p:nvSpPr>
        <p:spPr/>
        <p:txBody>
          <a:bodyPr/>
          <a:lstStyle/>
          <a:p>
            <a:fld id="{B369F250-BA59-4739-AFC6-3159D882D90D}" type="datetime1">
              <a:t>7/2/2026</a:t>
            </a:fld>
            <a:endParaRPr lang="en-US"/>
          </a:p>
        </p:txBody>
      </p:sp>
      <p:sp>
        <p:nvSpPr>
          <p:cNvPr id="6" name="Slide Number Placeholder 5">
            <a:extLst>
              <a:ext uri="{FF2B5EF4-FFF2-40B4-BE49-F238E27FC236}">
                <a16:creationId xmlns:a16="http://schemas.microsoft.com/office/drawing/2014/main" id="{7A0645AC-F2E4-C3B6-D841-F982A8842926}"/>
              </a:ext>
            </a:extLst>
          </p:cNvPr>
          <p:cNvSpPr>
            <a:spLocks noGrp="1"/>
          </p:cNvSpPr>
          <p:nvPr>
            <p:ph type="sldNum" sz="quarter" idx="12"/>
          </p:nvPr>
        </p:nvSpPr>
        <p:spPr/>
        <p:txBody>
          <a:bodyPr/>
          <a:lstStyle/>
          <a:p>
            <a:fld id="{A65A5C87-DF58-40C8-B092-1DE63DB4547E}" type="slidenum">
              <a:rPr lang="en-US" dirty="0"/>
              <a:t>47</a:t>
            </a:fld>
            <a:endParaRPr lang="en-US"/>
          </a:p>
        </p:txBody>
      </p:sp>
      <p:graphicFrame>
        <p:nvGraphicFramePr>
          <p:cNvPr id="8" name="Table 7">
            <a:extLst>
              <a:ext uri="{FF2B5EF4-FFF2-40B4-BE49-F238E27FC236}">
                <a16:creationId xmlns:a16="http://schemas.microsoft.com/office/drawing/2014/main" id="{711EBC0E-92BD-3BCE-CCB4-A348E4A840E0}"/>
              </a:ext>
            </a:extLst>
          </p:cNvPr>
          <p:cNvGraphicFramePr>
            <a:graphicFrameLocks noGrp="1"/>
          </p:cNvGraphicFramePr>
          <p:nvPr>
            <p:extLst>
              <p:ext uri="{D42A27DB-BD31-4B8C-83A1-F6EECF244321}">
                <p14:modId xmlns:p14="http://schemas.microsoft.com/office/powerpoint/2010/main" val="3719886402"/>
              </p:ext>
            </p:extLst>
          </p:nvPr>
        </p:nvGraphicFramePr>
        <p:xfrm>
          <a:off x="6303596" y="3135923"/>
          <a:ext cx="5419142" cy="2309835"/>
        </p:xfrm>
        <a:graphic>
          <a:graphicData uri="http://schemas.openxmlformats.org/drawingml/2006/table">
            <a:tbl>
              <a:tblPr firstRow="1" bandRow="1">
                <a:tableStyleId>{5C22544A-7EE6-4342-B048-85BDC9FD1C3A}</a:tableStyleId>
              </a:tblPr>
              <a:tblGrid>
                <a:gridCol w="1915583">
                  <a:extLst>
                    <a:ext uri="{9D8B030D-6E8A-4147-A177-3AD203B41FA5}">
                      <a16:colId xmlns:a16="http://schemas.microsoft.com/office/drawing/2014/main" val="4232392652"/>
                    </a:ext>
                  </a:extLst>
                </a:gridCol>
                <a:gridCol w="1167853">
                  <a:extLst>
                    <a:ext uri="{9D8B030D-6E8A-4147-A177-3AD203B41FA5}">
                      <a16:colId xmlns:a16="http://schemas.microsoft.com/office/drawing/2014/main" val="3416964707"/>
                    </a:ext>
                  </a:extLst>
                </a:gridCol>
                <a:gridCol w="1167853">
                  <a:extLst>
                    <a:ext uri="{9D8B030D-6E8A-4147-A177-3AD203B41FA5}">
                      <a16:colId xmlns:a16="http://schemas.microsoft.com/office/drawing/2014/main" val="3824121617"/>
                    </a:ext>
                  </a:extLst>
                </a:gridCol>
                <a:gridCol w="1167853">
                  <a:extLst>
                    <a:ext uri="{9D8B030D-6E8A-4147-A177-3AD203B41FA5}">
                      <a16:colId xmlns:a16="http://schemas.microsoft.com/office/drawing/2014/main" val="3558368814"/>
                    </a:ext>
                  </a:extLst>
                </a:gridCol>
              </a:tblGrid>
              <a:tr h="358335">
                <a:tc>
                  <a:txBody>
                    <a:bodyPr/>
                    <a:lstStyle/>
                    <a:p>
                      <a:pPr lvl="0">
                        <a:buNone/>
                      </a:pPr>
                      <a:endParaRPr lang="en-US" sz="1400"/>
                    </a:p>
                  </a:txBody>
                  <a:tcPr/>
                </a:tc>
                <a:tc>
                  <a:txBody>
                    <a:bodyPr/>
                    <a:lstStyle/>
                    <a:p>
                      <a:pPr lvl="0" algn="ctr">
                        <a:buNone/>
                      </a:pPr>
                      <a:r>
                        <a:rPr lang="en-US" sz="1400"/>
                        <a:t>Faculty</a:t>
                      </a:r>
                    </a:p>
                  </a:txBody>
                  <a:tcPr/>
                </a:tc>
                <a:tc>
                  <a:txBody>
                    <a:bodyPr/>
                    <a:lstStyle/>
                    <a:p>
                      <a:pPr lvl="0" algn="ctr">
                        <a:buNone/>
                      </a:pPr>
                      <a:r>
                        <a:rPr lang="en-US" sz="1400"/>
                        <a:t>Academic Leader</a:t>
                      </a:r>
                    </a:p>
                  </a:txBody>
                  <a:tcPr/>
                </a:tc>
                <a:tc>
                  <a:txBody>
                    <a:bodyPr/>
                    <a:lstStyle/>
                    <a:p>
                      <a:pPr lvl="0" algn="ctr">
                        <a:buNone/>
                      </a:pPr>
                      <a:r>
                        <a:rPr lang="en-US" sz="1400"/>
                        <a:t>Alumni</a:t>
                      </a:r>
                    </a:p>
                  </a:txBody>
                  <a:tcPr/>
                </a:tc>
                <a:extLst>
                  <a:ext uri="{0D108BD9-81ED-4DB2-BD59-A6C34878D82A}">
                    <a16:rowId xmlns:a16="http://schemas.microsoft.com/office/drawing/2014/main" val="3505756197"/>
                  </a:ext>
                </a:extLst>
              </a:tr>
              <a:tr h="358335">
                <a:tc>
                  <a:txBody>
                    <a:bodyPr/>
                    <a:lstStyle/>
                    <a:p>
                      <a:r>
                        <a:rPr lang="en-US" sz="1400"/>
                        <a:t>Extremely Familiar</a:t>
                      </a:r>
                    </a:p>
                  </a:txBody>
                  <a:tcPr/>
                </a:tc>
                <a:tc>
                  <a:txBody>
                    <a:bodyPr/>
                    <a:lstStyle/>
                    <a:p>
                      <a:pPr algn="ctr"/>
                      <a:r>
                        <a:rPr lang="en-US" sz="1400"/>
                        <a:t>20%</a:t>
                      </a:r>
                    </a:p>
                  </a:txBody>
                  <a:tcPr/>
                </a:tc>
                <a:tc>
                  <a:txBody>
                    <a:bodyPr/>
                    <a:lstStyle/>
                    <a:p>
                      <a:pPr lvl="0" algn="ctr">
                        <a:buNone/>
                      </a:pPr>
                      <a:r>
                        <a:rPr lang="en-US" sz="1400"/>
                        <a:t>16%</a:t>
                      </a:r>
                    </a:p>
                  </a:txBody>
                  <a:tcPr/>
                </a:tc>
                <a:tc>
                  <a:txBody>
                    <a:bodyPr/>
                    <a:lstStyle/>
                    <a:p>
                      <a:pPr lvl="0" algn="ctr">
                        <a:buNone/>
                      </a:pPr>
                      <a:r>
                        <a:rPr lang="en-US" sz="1400"/>
                        <a:t>16%</a:t>
                      </a:r>
                    </a:p>
                  </a:txBody>
                  <a:tcPr/>
                </a:tc>
                <a:extLst>
                  <a:ext uri="{0D108BD9-81ED-4DB2-BD59-A6C34878D82A}">
                    <a16:rowId xmlns:a16="http://schemas.microsoft.com/office/drawing/2014/main" val="1339081855"/>
                  </a:ext>
                </a:extLst>
              </a:tr>
              <a:tr h="358335">
                <a:tc>
                  <a:txBody>
                    <a:bodyPr/>
                    <a:lstStyle/>
                    <a:p>
                      <a:r>
                        <a:rPr lang="en-US" sz="1400"/>
                        <a:t>Very Familiar</a:t>
                      </a:r>
                    </a:p>
                  </a:txBody>
                  <a:tcPr/>
                </a:tc>
                <a:tc>
                  <a:txBody>
                    <a:bodyPr/>
                    <a:lstStyle/>
                    <a:p>
                      <a:pPr algn="ctr"/>
                      <a:r>
                        <a:rPr lang="en-US" sz="1400" b="0"/>
                        <a:t>31%</a:t>
                      </a:r>
                    </a:p>
                  </a:txBody>
                  <a:tcPr/>
                </a:tc>
                <a:tc>
                  <a:txBody>
                    <a:bodyPr/>
                    <a:lstStyle/>
                    <a:p>
                      <a:pPr lvl="0" algn="ctr">
                        <a:buNone/>
                      </a:pPr>
                      <a:r>
                        <a:rPr lang="en-US" sz="1400" b="0"/>
                        <a:t>28%</a:t>
                      </a:r>
                    </a:p>
                  </a:txBody>
                  <a:tcPr/>
                </a:tc>
                <a:tc>
                  <a:txBody>
                    <a:bodyPr/>
                    <a:lstStyle/>
                    <a:p>
                      <a:pPr lvl="0" algn="ctr">
                        <a:buNone/>
                      </a:pPr>
                      <a:r>
                        <a:rPr lang="en-US" sz="1400" b="0"/>
                        <a:t>23%</a:t>
                      </a:r>
                    </a:p>
                  </a:txBody>
                  <a:tcPr/>
                </a:tc>
                <a:extLst>
                  <a:ext uri="{0D108BD9-81ED-4DB2-BD59-A6C34878D82A}">
                    <a16:rowId xmlns:a16="http://schemas.microsoft.com/office/drawing/2014/main" val="2965586986"/>
                  </a:ext>
                </a:extLst>
              </a:tr>
              <a:tr h="358335">
                <a:tc>
                  <a:txBody>
                    <a:bodyPr/>
                    <a:lstStyle/>
                    <a:p>
                      <a:r>
                        <a:rPr lang="en-US" sz="1400"/>
                        <a:t>Moderately Familiar</a:t>
                      </a:r>
                    </a:p>
                  </a:txBody>
                  <a:tcPr/>
                </a:tc>
                <a:tc>
                  <a:txBody>
                    <a:bodyPr/>
                    <a:lstStyle/>
                    <a:p>
                      <a:pPr algn="ctr"/>
                      <a:r>
                        <a:rPr lang="en-US" sz="1400"/>
                        <a:t>28%</a:t>
                      </a:r>
                    </a:p>
                  </a:txBody>
                  <a:tcPr/>
                </a:tc>
                <a:tc>
                  <a:txBody>
                    <a:bodyPr/>
                    <a:lstStyle/>
                    <a:p>
                      <a:pPr lvl="0" algn="ctr">
                        <a:buNone/>
                      </a:pPr>
                      <a:r>
                        <a:rPr lang="en-US" sz="1400"/>
                        <a:t>39%</a:t>
                      </a:r>
                    </a:p>
                  </a:txBody>
                  <a:tcPr/>
                </a:tc>
                <a:tc>
                  <a:txBody>
                    <a:bodyPr/>
                    <a:lstStyle/>
                    <a:p>
                      <a:pPr lvl="0" algn="ctr">
                        <a:buNone/>
                      </a:pPr>
                      <a:r>
                        <a:rPr lang="en-US" sz="1400"/>
                        <a:t>34%</a:t>
                      </a:r>
                    </a:p>
                  </a:txBody>
                  <a:tcPr/>
                </a:tc>
                <a:extLst>
                  <a:ext uri="{0D108BD9-81ED-4DB2-BD59-A6C34878D82A}">
                    <a16:rowId xmlns:a16="http://schemas.microsoft.com/office/drawing/2014/main" val="3420222732"/>
                  </a:ext>
                </a:extLst>
              </a:tr>
              <a:tr h="358335">
                <a:tc>
                  <a:txBody>
                    <a:bodyPr/>
                    <a:lstStyle/>
                    <a:p>
                      <a:r>
                        <a:rPr lang="en-US" sz="1400"/>
                        <a:t>Slightly Familiar</a:t>
                      </a:r>
                    </a:p>
                  </a:txBody>
                  <a:tcPr/>
                </a:tc>
                <a:tc>
                  <a:txBody>
                    <a:bodyPr/>
                    <a:lstStyle/>
                    <a:p>
                      <a:pPr algn="ctr"/>
                      <a:r>
                        <a:rPr lang="en-US" sz="1400"/>
                        <a:t>12%</a:t>
                      </a:r>
                    </a:p>
                  </a:txBody>
                  <a:tcPr/>
                </a:tc>
                <a:tc>
                  <a:txBody>
                    <a:bodyPr/>
                    <a:lstStyle/>
                    <a:p>
                      <a:pPr lvl="0" algn="ctr">
                        <a:buNone/>
                      </a:pPr>
                      <a:r>
                        <a:rPr lang="en-US" sz="1400"/>
                        <a:t>10%</a:t>
                      </a:r>
                    </a:p>
                  </a:txBody>
                  <a:tcPr/>
                </a:tc>
                <a:tc>
                  <a:txBody>
                    <a:bodyPr/>
                    <a:lstStyle/>
                    <a:p>
                      <a:pPr lvl="0" algn="ctr">
                        <a:buNone/>
                      </a:pPr>
                      <a:r>
                        <a:rPr lang="en-US" sz="1400"/>
                        <a:t>11%</a:t>
                      </a:r>
                    </a:p>
                  </a:txBody>
                  <a:tcPr/>
                </a:tc>
                <a:extLst>
                  <a:ext uri="{0D108BD9-81ED-4DB2-BD59-A6C34878D82A}">
                    <a16:rowId xmlns:a16="http://schemas.microsoft.com/office/drawing/2014/main" val="2655793809"/>
                  </a:ext>
                </a:extLst>
              </a:tr>
              <a:tr h="358335">
                <a:tc>
                  <a:txBody>
                    <a:bodyPr/>
                    <a:lstStyle/>
                    <a:p>
                      <a:r>
                        <a:rPr lang="en-US" sz="1400"/>
                        <a:t>Not at All Familiar</a:t>
                      </a:r>
                    </a:p>
                  </a:txBody>
                  <a:tcPr/>
                </a:tc>
                <a:tc>
                  <a:txBody>
                    <a:bodyPr/>
                    <a:lstStyle/>
                    <a:p>
                      <a:pPr algn="ctr"/>
                      <a:r>
                        <a:rPr lang="en-US" sz="1400"/>
                        <a:t>9%</a:t>
                      </a:r>
                    </a:p>
                  </a:txBody>
                  <a:tcPr/>
                </a:tc>
                <a:tc>
                  <a:txBody>
                    <a:bodyPr/>
                    <a:lstStyle/>
                    <a:p>
                      <a:pPr lvl="0" algn="ctr">
                        <a:buNone/>
                      </a:pPr>
                      <a:r>
                        <a:rPr lang="en-US" sz="1400"/>
                        <a:t>7%</a:t>
                      </a:r>
                    </a:p>
                  </a:txBody>
                  <a:tcPr/>
                </a:tc>
                <a:tc>
                  <a:txBody>
                    <a:bodyPr/>
                    <a:lstStyle/>
                    <a:p>
                      <a:pPr lvl="0" algn="ctr">
                        <a:buNone/>
                      </a:pPr>
                      <a:r>
                        <a:rPr lang="en-US" sz="1400"/>
                        <a:t>15%</a:t>
                      </a:r>
                    </a:p>
                  </a:txBody>
                  <a:tcPr/>
                </a:tc>
                <a:extLst>
                  <a:ext uri="{0D108BD9-81ED-4DB2-BD59-A6C34878D82A}">
                    <a16:rowId xmlns:a16="http://schemas.microsoft.com/office/drawing/2014/main" val="2652500566"/>
                  </a:ext>
                </a:extLst>
              </a:tr>
            </a:tbl>
          </a:graphicData>
        </a:graphic>
      </p:graphicFrame>
      <p:pic>
        <p:nvPicPr>
          <p:cNvPr id="9" name="Content Placeholder 8">
            <a:extLst>
              <a:ext uri="{FF2B5EF4-FFF2-40B4-BE49-F238E27FC236}">
                <a16:creationId xmlns:a16="http://schemas.microsoft.com/office/drawing/2014/main" id="{E1517D44-C8A7-AC13-7402-56F4A8DB4333}"/>
              </a:ext>
            </a:extLst>
          </p:cNvPr>
          <p:cNvPicPr>
            <a:picLocks noGrp="1" noChangeAspect="1"/>
          </p:cNvPicPr>
          <p:nvPr>
            <p:ph idx="1"/>
          </p:nvPr>
        </p:nvPicPr>
        <p:blipFill>
          <a:blip r:embed="rId2"/>
          <a:stretch>
            <a:fillRect/>
          </a:stretch>
        </p:blipFill>
        <p:spPr>
          <a:xfrm>
            <a:off x="591246" y="2446274"/>
            <a:ext cx="5586437" cy="3694176"/>
          </a:xfrm>
          <a:prstGeom prst="rect">
            <a:avLst/>
          </a:prstGeom>
        </p:spPr>
      </p:pic>
    </p:spTree>
    <p:extLst>
      <p:ext uri="{BB962C8B-B14F-4D97-AF65-F5344CB8AC3E}">
        <p14:creationId xmlns:p14="http://schemas.microsoft.com/office/powerpoint/2010/main" val="10391803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4FBA7-872A-599E-5A1C-AFCAF87D3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1E0FA1-891E-7901-A7DE-B1EC6DF41458}"/>
              </a:ext>
            </a:extLst>
          </p:cNvPr>
          <p:cNvSpPr>
            <a:spLocks noGrp="1"/>
          </p:cNvSpPr>
          <p:nvPr>
            <p:ph type="title"/>
          </p:nvPr>
        </p:nvSpPr>
        <p:spPr/>
        <p:txBody>
          <a:bodyPr vert="horz" lIns="91440" tIns="45720" rIns="91440" bIns="45720" rtlCol="0" anchor="ctr">
            <a:noAutofit/>
          </a:bodyPr>
          <a:lstStyle/>
          <a:p>
            <a:r>
              <a:rPr lang="en-US" sz="2200">
                <a:ea typeface="+mj-lt"/>
                <a:cs typeface="+mj-lt"/>
              </a:rPr>
              <a:t>The following six outcomes are the formal general education outcomes that have been taught and assessed at SCAD since the 2017-18 academic year.</a:t>
            </a:r>
            <a:endParaRPr lang="en-US" sz="2200"/>
          </a:p>
          <a:p>
            <a:r>
              <a:rPr lang="en-US" sz="2200">
                <a:ea typeface="+mj-lt"/>
                <a:cs typeface="+mj-lt"/>
              </a:rPr>
              <a:t>To what extent do you agree that each current general education outcome adequately prepares students for their future careers.</a:t>
            </a:r>
            <a:endParaRPr lang="en-US" sz="2200"/>
          </a:p>
        </p:txBody>
      </p:sp>
      <p:sp>
        <p:nvSpPr>
          <p:cNvPr id="4" name="Date Placeholder 3">
            <a:extLst>
              <a:ext uri="{FF2B5EF4-FFF2-40B4-BE49-F238E27FC236}">
                <a16:creationId xmlns:a16="http://schemas.microsoft.com/office/drawing/2014/main" id="{3AE72AEB-E1D0-55A8-4D75-8AFCDA6A0AE3}"/>
              </a:ext>
            </a:extLst>
          </p:cNvPr>
          <p:cNvSpPr>
            <a:spLocks noGrp="1"/>
          </p:cNvSpPr>
          <p:nvPr>
            <p:ph type="dt" sz="half" idx="10"/>
          </p:nvPr>
        </p:nvSpPr>
        <p:spPr/>
        <p:txBody>
          <a:bodyPr/>
          <a:lstStyle/>
          <a:p>
            <a:fld id="{8311A87A-FCB8-41E2-846D-9443B2AABBA9}" type="datetime1">
              <a:t>7/2/2026</a:t>
            </a:fld>
            <a:endParaRPr lang="en-US"/>
          </a:p>
        </p:txBody>
      </p:sp>
      <p:sp>
        <p:nvSpPr>
          <p:cNvPr id="6" name="Slide Number Placeholder 5">
            <a:extLst>
              <a:ext uri="{FF2B5EF4-FFF2-40B4-BE49-F238E27FC236}">
                <a16:creationId xmlns:a16="http://schemas.microsoft.com/office/drawing/2014/main" id="{BF900D02-D380-8403-7367-6ED749B0F4BA}"/>
              </a:ext>
            </a:extLst>
          </p:cNvPr>
          <p:cNvSpPr>
            <a:spLocks noGrp="1"/>
          </p:cNvSpPr>
          <p:nvPr>
            <p:ph type="sldNum" sz="quarter" idx="12"/>
          </p:nvPr>
        </p:nvSpPr>
        <p:spPr/>
        <p:txBody>
          <a:bodyPr/>
          <a:lstStyle/>
          <a:p>
            <a:fld id="{A65A5C87-DF58-40C8-B092-1DE63DB4547E}" type="slidenum">
              <a:rPr lang="en-US" dirty="0"/>
              <a:t>48</a:t>
            </a:fld>
            <a:endParaRPr lang="en-US"/>
          </a:p>
        </p:txBody>
      </p:sp>
      <p:graphicFrame>
        <p:nvGraphicFramePr>
          <p:cNvPr id="20" name="Table 19">
            <a:extLst>
              <a:ext uri="{FF2B5EF4-FFF2-40B4-BE49-F238E27FC236}">
                <a16:creationId xmlns:a16="http://schemas.microsoft.com/office/drawing/2014/main" id="{6D38D00E-DE11-35BC-068D-E2E868447655}"/>
              </a:ext>
            </a:extLst>
          </p:cNvPr>
          <p:cNvGraphicFramePr>
            <a:graphicFrameLocks noGrp="1"/>
          </p:cNvGraphicFramePr>
          <p:nvPr>
            <p:extLst>
              <p:ext uri="{D42A27DB-BD31-4B8C-83A1-F6EECF244321}">
                <p14:modId xmlns:p14="http://schemas.microsoft.com/office/powerpoint/2010/main" val="601219689"/>
              </p:ext>
            </p:extLst>
          </p:nvPr>
        </p:nvGraphicFramePr>
        <p:xfrm>
          <a:off x="7160846" y="2324263"/>
          <a:ext cx="4689399" cy="3483180"/>
        </p:xfrm>
        <a:graphic>
          <a:graphicData uri="http://schemas.openxmlformats.org/drawingml/2006/table">
            <a:tbl>
              <a:tblPr firstRow="1" bandRow="1">
                <a:tableStyleId>{5C22544A-7EE6-4342-B048-85BDC9FD1C3A}</a:tableStyleId>
              </a:tblPr>
              <a:tblGrid>
                <a:gridCol w="1640415">
                  <a:extLst>
                    <a:ext uri="{9D8B030D-6E8A-4147-A177-3AD203B41FA5}">
                      <a16:colId xmlns:a16="http://schemas.microsoft.com/office/drawing/2014/main" val="1185206248"/>
                    </a:ext>
                  </a:extLst>
                </a:gridCol>
                <a:gridCol w="762246">
                  <a:extLst>
                    <a:ext uri="{9D8B030D-6E8A-4147-A177-3AD203B41FA5}">
                      <a16:colId xmlns:a16="http://schemas.microsoft.com/office/drawing/2014/main" val="1202535274"/>
                    </a:ext>
                  </a:extLst>
                </a:gridCol>
                <a:gridCol w="762246">
                  <a:extLst>
                    <a:ext uri="{9D8B030D-6E8A-4147-A177-3AD203B41FA5}">
                      <a16:colId xmlns:a16="http://schemas.microsoft.com/office/drawing/2014/main" val="3530360757"/>
                    </a:ext>
                  </a:extLst>
                </a:gridCol>
                <a:gridCol w="762246">
                  <a:extLst>
                    <a:ext uri="{9D8B030D-6E8A-4147-A177-3AD203B41FA5}">
                      <a16:colId xmlns:a16="http://schemas.microsoft.com/office/drawing/2014/main" val="1945279728"/>
                    </a:ext>
                  </a:extLst>
                </a:gridCol>
                <a:gridCol w="762246">
                  <a:extLst>
                    <a:ext uri="{9D8B030D-6E8A-4147-A177-3AD203B41FA5}">
                      <a16:colId xmlns:a16="http://schemas.microsoft.com/office/drawing/2014/main" val="620721285"/>
                    </a:ext>
                  </a:extLst>
                </a:gridCol>
              </a:tblGrid>
              <a:tr h="440604">
                <a:tc>
                  <a:txBody>
                    <a:bodyPr/>
                    <a:lstStyle/>
                    <a:p>
                      <a:pPr>
                        <a:buNone/>
                      </a:pPr>
                      <a:endParaRPr lang="en-US" sz="1400">
                        <a:effectLst/>
                      </a:endParaRPr>
                    </a:p>
                  </a:txBody>
                  <a:tcPr marL="0" marR="0" marT="0" marB="0" anchor="ctr"/>
                </a:tc>
                <a:tc>
                  <a:txBody>
                    <a:bodyPr/>
                    <a:lstStyle/>
                    <a:p>
                      <a:pPr algn="ctr">
                        <a:buNone/>
                      </a:pPr>
                      <a:r>
                        <a:rPr lang="en-US" sz="1400">
                          <a:effectLst/>
                        </a:rPr>
                        <a:t>SA</a:t>
                      </a:r>
                    </a:p>
                  </a:txBody>
                  <a:tcPr marL="0" marR="0" marT="0" marB="0" anchor="ctr"/>
                </a:tc>
                <a:tc>
                  <a:txBody>
                    <a:bodyPr/>
                    <a:lstStyle/>
                    <a:p>
                      <a:pPr lvl="0" algn="ctr">
                        <a:buNone/>
                      </a:pPr>
                      <a:r>
                        <a:rPr lang="en-US" sz="1400">
                          <a:effectLst/>
                        </a:rPr>
                        <a:t>A</a:t>
                      </a:r>
                      <a:endParaRPr lang="en-US"/>
                    </a:p>
                  </a:txBody>
                  <a:tcPr marL="0" marR="0" marT="0" marB="0" anchor="ctr"/>
                </a:tc>
                <a:tc>
                  <a:txBody>
                    <a:bodyPr/>
                    <a:lstStyle/>
                    <a:p>
                      <a:pPr lvl="0" algn="ctr">
                        <a:buNone/>
                      </a:pPr>
                      <a:r>
                        <a:rPr lang="en-US" sz="1400">
                          <a:effectLst/>
                        </a:rPr>
                        <a:t>D</a:t>
                      </a:r>
                      <a:endParaRPr lang="en-US"/>
                    </a:p>
                  </a:txBody>
                  <a:tcPr marL="0" marR="0" marT="0" marB="0" anchor="ctr"/>
                </a:tc>
                <a:tc>
                  <a:txBody>
                    <a:bodyPr/>
                    <a:lstStyle/>
                    <a:p>
                      <a:pPr lvl="0" algn="ctr">
                        <a:buNone/>
                      </a:pPr>
                      <a:r>
                        <a:rPr lang="en-US" sz="1400">
                          <a:effectLst/>
                        </a:rPr>
                        <a:t>SD</a:t>
                      </a:r>
                      <a:endParaRPr lang="en-US"/>
                    </a:p>
                  </a:txBody>
                  <a:tcPr marL="0" marR="0" marT="0" marB="0" anchor="ctr"/>
                </a:tc>
                <a:extLst>
                  <a:ext uri="{0D108BD9-81ED-4DB2-BD59-A6C34878D82A}">
                    <a16:rowId xmlns:a16="http://schemas.microsoft.com/office/drawing/2014/main" val="1461346061"/>
                  </a:ext>
                </a:extLst>
              </a:tr>
              <a:tr h="440604">
                <a:tc>
                  <a:txBody>
                    <a:bodyPr/>
                    <a:lstStyle/>
                    <a:p>
                      <a:pPr>
                        <a:buNone/>
                      </a:pPr>
                      <a:r>
                        <a:rPr lang="en-US" sz="1400">
                          <a:effectLst/>
                        </a:rPr>
                        <a:t>Leadership and Professionalism</a:t>
                      </a:r>
                    </a:p>
                  </a:txBody>
                  <a:tcPr marL="0" marR="0" marT="0" marB="0" anchor="ctr"/>
                </a:tc>
                <a:tc>
                  <a:txBody>
                    <a:bodyPr/>
                    <a:lstStyle/>
                    <a:p>
                      <a:pPr algn="ctr">
                        <a:buNone/>
                      </a:pPr>
                      <a:r>
                        <a:rPr lang="en-US" sz="1400"/>
                        <a:t>60%</a:t>
                      </a:r>
                    </a:p>
                  </a:txBody>
                  <a:tcPr marL="0" marR="0" marT="0" marB="0" anchor="ctr"/>
                </a:tc>
                <a:tc>
                  <a:txBody>
                    <a:bodyPr/>
                    <a:lstStyle/>
                    <a:p>
                      <a:pPr algn="ctr">
                        <a:buNone/>
                      </a:pPr>
                      <a:r>
                        <a:rPr lang="en-US" sz="1400"/>
                        <a:t>33%</a:t>
                      </a:r>
                    </a:p>
                  </a:txBody>
                  <a:tcPr marL="0" marR="0" marT="0" marB="0" anchor="ctr"/>
                </a:tc>
                <a:tc>
                  <a:txBody>
                    <a:bodyPr/>
                    <a:lstStyle/>
                    <a:p>
                      <a:pPr algn="ctr">
                        <a:buNone/>
                      </a:pPr>
                      <a:r>
                        <a:rPr lang="en-US" sz="1400"/>
                        <a:t>7%</a:t>
                      </a:r>
                    </a:p>
                  </a:txBody>
                  <a:tcPr marL="0" marR="0" marT="0" marB="0" anchor="ctr"/>
                </a:tc>
                <a:tc>
                  <a:txBody>
                    <a:bodyPr/>
                    <a:lstStyle/>
                    <a:p>
                      <a:pPr algn="ctr">
                        <a:buNone/>
                      </a:pPr>
                      <a:r>
                        <a:rPr lang="en-US" sz="1400"/>
                        <a:t>1%</a:t>
                      </a:r>
                    </a:p>
                  </a:txBody>
                  <a:tcPr marL="0" marR="0" marT="0" marB="0" anchor="ctr"/>
                </a:tc>
                <a:extLst>
                  <a:ext uri="{0D108BD9-81ED-4DB2-BD59-A6C34878D82A}">
                    <a16:rowId xmlns:a16="http://schemas.microsoft.com/office/drawing/2014/main" val="1858937954"/>
                  </a:ext>
                </a:extLst>
              </a:tr>
              <a:tr h="440604">
                <a:tc>
                  <a:txBody>
                    <a:bodyPr/>
                    <a:lstStyle/>
                    <a:p>
                      <a:pPr>
                        <a:buNone/>
                      </a:pPr>
                      <a:r>
                        <a:rPr lang="en-US" sz="1400">
                          <a:effectLst/>
                        </a:rPr>
                        <a:t>Digital Fluency</a:t>
                      </a:r>
                    </a:p>
                  </a:txBody>
                  <a:tcPr marL="0" marR="0" marT="0" marB="0" anchor="ctr"/>
                </a:tc>
                <a:tc>
                  <a:txBody>
                    <a:bodyPr/>
                    <a:lstStyle/>
                    <a:p>
                      <a:pPr algn="ctr">
                        <a:buNone/>
                      </a:pPr>
                      <a:r>
                        <a:rPr lang="en-US" sz="1400"/>
                        <a:t>51%</a:t>
                      </a:r>
                    </a:p>
                  </a:txBody>
                  <a:tcPr marL="0" marR="0" marT="0" marB="0" anchor="ctr"/>
                </a:tc>
                <a:tc>
                  <a:txBody>
                    <a:bodyPr/>
                    <a:lstStyle/>
                    <a:p>
                      <a:pPr algn="ctr">
                        <a:buNone/>
                      </a:pPr>
                      <a:r>
                        <a:rPr lang="en-US" sz="1400"/>
                        <a:t>42%</a:t>
                      </a:r>
                    </a:p>
                  </a:txBody>
                  <a:tcPr marL="0" marR="0" marT="0" marB="0" anchor="ctr"/>
                </a:tc>
                <a:tc>
                  <a:txBody>
                    <a:bodyPr/>
                    <a:lstStyle/>
                    <a:p>
                      <a:pPr algn="ctr">
                        <a:buNone/>
                      </a:pPr>
                      <a:r>
                        <a:rPr lang="en-US" sz="1400"/>
                        <a:t>4%</a:t>
                      </a:r>
                    </a:p>
                  </a:txBody>
                  <a:tcPr marL="0" marR="0" marT="0" marB="0" anchor="ctr"/>
                </a:tc>
                <a:tc>
                  <a:txBody>
                    <a:bodyPr/>
                    <a:lstStyle/>
                    <a:p>
                      <a:pPr algn="ctr">
                        <a:buNone/>
                      </a:pPr>
                      <a:r>
                        <a:rPr lang="en-US" sz="1400"/>
                        <a:t>2%</a:t>
                      </a:r>
                    </a:p>
                  </a:txBody>
                  <a:tcPr marL="0" marR="0" marT="0" marB="0" anchor="ctr"/>
                </a:tc>
                <a:extLst>
                  <a:ext uri="{0D108BD9-81ED-4DB2-BD59-A6C34878D82A}">
                    <a16:rowId xmlns:a16="http://schemas.microsoft.com/office/drawing/2014/main" val="2439613559"/>
                  </a:ext>
                </a:extLst>
              </a:tr>
              <a:tr h="440604">
                <a:tc>
                  <a:txBody>
                    <a:bodyPr/>
                    <a:lstStyle/>
                    <a:p>
                      <a:pPr>
                        <a:buNone/>
                      </a:pPr>
                      <a:r>
                        <a:rPr lang="en-US" sz="1400">
                          <a:effectLst/>
                        </a:rPr>
                        <a:t>Strategic Communication</a:t>
                      </a:r>
                    </a:p>
                  </a:txBody>
                  <a:tcPr marL="0" marR="0" marT="0" marB="0" anchor="ctr"/>
                </a:tc>
                <a:tc>
                  <a:txBody>
                    <a:bodyPr/>
                    <a:lstStyle/>
                    <a:p>
                      <a:pPr algn="ctr">
                        <a:buNone/>
                      </a:pPr>
                      <a:r>
                        <a:rPr lang="en-US" sz="1400"/>
                        <a:t>54%</a:t>
                      </a:r>
                    </a:p>
                  </a:txBody>
                  <a:tcPr marL="0" marR="0" marT="0" marB="0" anchor="ctr"/>
                </a:tc>
                <a:tc>
                  <a:txBody>
                    <a:bodyPr/>
                    <a:lstStyle/>
                    <a:p>
                      <a:pPr algn="ctr">
                        <a:buNone/>
                      </a:pPr>
                      <a:r>
                        <a:rPr lang="en-US" sz="1400"/>
                        <a:t>37%</a:t>
                      </a:r>
                    </a:p>
                  </a:txBody>
                  <a:tcPr marL="0" marR="0" marT="0" marB="0" anchor="ctr"/>
                </a:tc>
                <a:tc>
                  <a:txBody>
                    <a:bodyPr/>
                    <a:lstStyle/>
                    <a:p>
                      <a:pPr algn="ctr">
                        <a:buNone/>
                      </a:pPr>
                      <a:r>
                        <a:rPr lang="en-US" sz="1400"/>
                        <a:t>8%</a:t>
                      </a:r>
                    </a:p>
                  </a:txBody>
                  <a:tcPr marL="0" marR="0" marT="0" marB="0" anchor="ctr"/>
                </a:tc>
                <a:tc>
                  <a:txBody>
                    <a:bodyPr/>
                    <a:lstStyle/>
                    <a:p>
                      <a:pPr algn="ctr">
                        <a:buNone/>
                      </a:pPr>
                      <a:r>
                        <a:rPr lang="en-US" sz="1400"/>
                        <a:t>2%</a:t>
                      </a:r>
                    </a:p>
                  </a:txBody>
                  <a:tcPr marL="0" marR="0" marT="0" marB="0" anchor="ctr"/>
                </a:tc>
                <a:extLst>
                  <a:ext uri="{0D108BD9-81ED-4DB2-BD59-A6C34878D82A}">
                    <a16:rowId xmlns:a16="http://schemas.microsoft.com/office/drawing/2014/main" val="2591756953"/>
                  </a:ext>
                </a:extLst>
              </a:tr>
              <a:tr h="440604">
                <a:tc>
                  <a:txBody>
                    <a:bodyPr/>
                    <a:lstStyle/>
                    <a:p>
                      <a:pPr>
                        <a:buNone/>
                      </a:pPr>
                      <a:r>
                        <a:rPr lang="en-US" sz="1400">
                          <a:effectLst/>
                        </a:rPr>
                        <a:t>Cross-Cultural Knowledge and Engagement</a:t>
                      </a:r>
                    </a:p>
                  </a:txBody>
                  <a:tcPr marL="0" marR="0" marT="0" marB="0" anchor="ctr"/>
                </a:tc>
                <a:tc>
                  <a:txBody>
                    <a:bodyPr/>
                    <a:lstStyle/>
                    <a:p>
                      <a:pPr algn="ctr">
                        <a:buNone/>
                      </a:pPr>
                      <a:r>
                        <a:rPr lang="en-US" sz="1400"/>
                        <a:t>51%</a:t>
                      </a:r>
                    </a:p>
                  </a:txBody>
                  <a:tcPr marL="0" marR="0" marT="0" marB="0" anchor="ctr"/>
                </a:tc>
                <a:tc>
                  <a:txBody>
                    <a:bodyPr/>
                    <a:lstStyle/>
                    <a:p>
                      <a:pPr algn="ctr">
                        <a:buNone/>
                      </a:pPr>
                      <a:r>
                        <a:rPr lang="en-US" sz="1400"/>
                        <a:t>37%</a:t>
                      </a:r>
                    </a:p>
                  </a:txBody>
                  <a:tcPr marL="0" marR="0" marT="0" marB="0" anchor="ctr"/>
                </a:tc>
                <a:tc>
                  <a:txBody>
                    <a:bodyPr/>
                    <a:lstStyle/>
                    <a:p>
                      <a:pPr algn="ctr">
                        <a:buNone/>
                      </a:pPr>
                      <a:r>
                        <a:rPr lang="en-US" sz="1400"/>
                        <a:t>10%</a:t>
                      </a:r>
                    </a:p>
                  </a:txBody>
                  <a:tcPr marL="0" marR="0" marT="0" marB="0" anchor="ctr"/>
                </a:tc>
                <a:tc>
                  <a:txBody>
                    <a:bodyPr/>
                    <a:lstStyle/>
                    <a:p>
                      <a:pPr algn="ctr">
                        <a:buNone/>
                      </a:pPr>
                      <a:r>
                        <a:rPr lang="en-US" sz="1400"/>
                        <a:t>2%</a:t>
                      </a:r>
                    </a:p>
                  </a:txBody>
                  <a:tcPr marL="0" marR="0" marT="0" marB="0" anchor="ctr"/>
                </a:tc>
                <a:extLst>
                  <a:ext uri="{0D108BD9-81ED-4DB2-BD59-A6C34878D82A}">
                    <a16:rowId xmlns:a16="http://schemas.microsoft.com/office/drawing/2014/main" val="3852943873"/>
                  </a:ext>
                </a:extLst>
              </a:tr>
              <a:tr h="440604">
                <a:tc>
                  <a:txBody>
                    <a:bodyPr/>
                    <a:lstStyle/>
                    <a:p>
                      <a:pPr>
                        <a:buNone/>
                      </a:pPr>
                      <a:r>
                        <a:rPr lang="en-US" sz="1400">
                          <a:effectLst/>
                        </a:rPr>
                        <a:t>Historical Investigation and Contextualization</a:t>
                      </a:r>
                    </a:p>
                  </a:txBody>
                  <a:tcPr marL="0" marR="0" marT="0" marB="0" anchor="ctr"/>
                </a:tc>
                <a:tc>
                  <a:txBody>
                    <a:bodyPr/>
                    <a:lstStyle/>
                    <a:p>
                      <a:pPr algn="ctr">
                        <a:buNone/>
                      </a:pPr>
                      <a:r>
                        <a:rPr lang="en-US" sz="1400"/>
                        <a:t>53%</a:t>
                      </a:r>
                    </a:p>
                  </a:txBody>
                  <a:tcPr marL="0" marR="0" marT="0" marB="0" anchor="ctr"/>
                </a:tc>
                <a:tc>
                  <a:txBody>
                    <a:bodyPr/>
                    <a:lstStyle/>
                    <a:p>
                      <a:pPr algn="ctr">
                        <a:buNone/>
                      </a:pPr>
                      <a:r>
                        <a:rPr lang="en-US" sz="1400"/>
                        <a:t>29%</a:t>
                      </a:r>
                    </a:p>
                  </a:txBody>
                  <a:tcPr marL="0" marR="0" marT="0" marB="0" anchor="ctr"/>
                </a:tc>
                <a:tc>
                  <a:txBody>
                    <a:bodyPr/>
                    <a:lstStyle/>
                    <a:p>
                      <a:pPr algn="ctr">
                        <a:buNone/>
                      </a:pPr>
                      <a:r>
                        <a:rPr lang="en-US" sz="1400"/>
                        <a:t>16%</a:t>
                      </a:r>
                    </a:p>
                  </a:txBody>
                  <a:tcPr marL="0" marR="0" marT="0" marB="0" anchor="ctr"/>
                </a:tc>
                <a:tc>
                  <a:txBody>
                    <a:bodyPr/>
                    <a:lstStyle/>
                    <a:p>
                      <a:pPr algn="ctr">
                        <a:buNone/>
                      </a:pPr>
                      <a:r>
                        <a:rPr lang="en-US" sz="1400"/>
                        <a:t>2%</a:t>
                      </a:r>
                    </a:p>
                  </a:txBody>
                  <a:tcPr marL="0" marR="0" marT="0" marB="0" anchor="ctr"/>
                </a:tc>
                <a:extLst>
                  <a:ext uri="{0D108BD9-81ED-4DB2-BD59-A6C34878D82A}">
                    <a16:rowId xmlns:a16="http://schemas.microsoft.com/office/drawing/2014/main" val="1493022844"/>
                  </a:ext>
                </a:extLst>
              </a:tr>
              <a:tr h="440604">
                <a:tc>
                  <a:txBody>
                    <a:bodyPr/>
                    <a:lstStyle/>
                    <a:p>
                      <a:pPr>
                        <a:buNone/>
                      </a:pPr>
                      <a:r>
                        <a:rPr lang="en-US" sz="1400">
                          <a:effectLst/>
                        </a:rPr>
                        <a:t>Research, Analysis, and Synthesis</a:t>
                      </a:r>
                    </a:p>
                  </a:txBody>
                  <a:tcPr marL="0" marR="0" marT="0" marB="0" anchor="ctr"/>
                </a:tc>
                <a:tc>
                  <a:txBody>
                    <a:bodyPr/>
                    <a:lstStyle/>
                    <a:p>
                      <a:pPr algn="ctr">
                        <a:buNone/>
                      </a:pPr>
                      <a:r>
                        <a:rPr lang="en-US" sz="1400"/>
                        <a:t>62%</a:t>
                      </a:r>
                    </a:p>
                  </a:txBody>
                  <a:tcPr marL="0" marR="0" marT="0" marB="0" anchor="ctr"/>
                </a:tc>
                <a:tc>
                  <a:txBody>
                    <a:bodyPr/>
                    <a:lstStyle/>
                    <a:p>
                      <a:pPr algn="ctr">
                        <a:buNone/>
                      </a:pPr>
                      <a:r>
                        <a:rPr lang="en-US" sz="1400"/>
                        <a:t>24%</a:t>
                      </a:r>
                    </a:p>
                  </a:txBody>
                  <a:tcPr marL="0" marR="0" marT="0" marB="0" anchor="ctr"/>
                </a:tc>
                <a:tc>
                  <a:txBody>
                    <a:bodyPr/>
                    <a:lstStyle/>
                    <a:p>
                      <a:pPr algn="ctr">
                        <a:buNone/>
                      </a:pPr>
                      <a:r>
                        <a:rPr lang="en-US" sz="1400"/>
                        <a:t>10%</a:t>
                      </a:r>
                    </a:p>
                  </a:txBody>
                  <a:tcPr marL="0" marR="0" marT="0" marB="0" anchor="ctr"/>
                </a:tc>
                <a:tc>
                  <a:txBody>
                    <a:bodyPr/>
                    <a:lstStyle/>
                    <a:p>
                      <a:pPr algn="ctr">
                        <a:buNone/>
                      </a:pPr>
                      <a:r>
                        <a:rPr lang="en-US" sz="1400"/>
                        <a:t>3%</a:t>
                      </a:r>
                    </a:p>
                  </a:txBody>
                  <a:tcPr marL="0" marR="0" marT="0" marB="0" anchor="ctr"/>
                </a:tc>
                <a:extLst>
                  <a:ext uri="{0D108BD9-81ED-4DB2-BD59-A6C34878D82A}">
                    <a16:rowId xmlns:a16="http://schemas.microsoft.com/office/drawing/2014/main" val="1690946711"/>
                  </a:ext>
                </a:extLst>
              </a:tr>
            </a:tbl>
          </a:graphicData>
        </a:graphic>
      </p:graphicFrame>
      <p:sp>
        <p:nvSpPr>
          <p:cNvPr id="13" name="TextBox 12">
            <a:extLst>
              <a:ext uri="{FF2B5EF4-FFF2-40B4-BE49-F238E27FC236}">
                <a16:creationId xmlns:a16="http://schemas.microsoft.com/office/drawing/2014/main" id="{44338C15-F41C-3126-88E3-B4638A0D1D14}"/>
              </a:ext>
            </a:extLst>
          </p:cNvPr>
          <p:cNvSpPr txBox="1"/>
          <p:nvPr/>
        </p:nvSpPr>
        <p:spPr>
          <a:xfrm>
            <a:off x="7164917" y="5818391"/>
            <a:ext cx="468352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i="1"/>
              <a:t>Results aligned with Academic Leaders. </a:t>
            </a:r>
            <a:endParaRPr lang="en-US"/>
          </a:p>
          <a:p>
            <a:pPr algn="ctr"/>
            <a:r>
              <a:rPr lang="en-US" sz="1200" i="1"/>
              <a:t>Alumni tended to Agree across all outcomes.</a:t>
            </a:r>
            <a:endParaRPr lang="en-US"/>
          </a:p>
        </p:txBody>
      </p:sp>
      <p:pic>
        <p:nvPicPr>
          <p:cNvPr id="8" name="Content Placeholder 7">
            <a:extLst>
              <a:ext uri="{FF2B5EF4-FFF2-40B4-BE49-F238E27FC236}">
                <a16:creationId xmlns:a16="http://schemas.microsoft.com/office/drawing/2014/main" id="{49ABE9D7-72EE-0642-3F43-E2AFD20E0249}"/>
              </a:ext>
            </a:extLst>
          </p:cNvPr>
          <p:cNvPicPr>
            <a:picLocks noGrp="1" noChangeAspect="1"/>
          </p:cNvPicPr>
          <p:nvPr>
            <p:ph idx="1"/>
          </p:nvPr>
        </p:nvPicPr>
        <p:blipFill>
          <a:blip r:embed="rId2"/>
          <a:stretch>
            <a:fillRect/>
          </a:stretch>
        </p:blipFill>
        <p:spPr>
          <a:xfrm>
            <a:off x="458760" y="2319274"/>
            <a:ext cx="6507575" cy="3958759"/>
          </a:xfrm>
          <a:prstGeom prst="rect">
            <a:avLst/>
          </a:prstGeom>
        </p:spPr>
      </p:pic>
    </p:spTree>
    <p:extLst>
      <p:ext uri="{BB962C8B-B14F-4D97-AF65-F5344CB8AC3E}">
        <p14:creationId xmlns:p14="http://schemas.microsoft.com/office/powerpoint/2010/main" val="19541437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977EF-B725-BF3F-2BFC-761E98271E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EDF1E-3B37-1110-FE3F-6CFAB9BA5079}"/>
              </a:ext>
            </a:extLst>
          </p:cNvPr>
          <p:cNvSpPr>
            <a:spLocks noGrp="1"/>
          </p:cNvSpPr>
          <p:nvPr>
            <p:ph type="title"/>
          </p:nvPr>
        </p:nvSpPr>
        <p:spPr/>
        <p:txBody>
          <a:bodyPr>
            <a:noAutofit/>
          </a:bodyPr>
          <a:lstStyle/>
          <a:p>
            <a:r>
              <a:rPr lang="en-US" sz="3000">
                <a:ea typeface="+mj-lt"/>
                <a:cs typeface="+mj-lt"/>
              </a:rPr>
              <a:t>How important are each of the following competencies for students' career success after graduation?</a:t>
            </a:r>
            <a:endParaRPr lang="en-US" sz="3000"/>
          </a:p>
        </p:txBody>
      </p:sp>
      <p:sp>
        <p:nvSpPr>
          <p:cNvPr id="4" name="Date Placeholder 3">
            <a:extLst>
              <a:ext uri="{FF2B5EF4-FFF2-40B4-BE49-F238E27FC236}">
                <a16:creationId xmlns:a16="http://schemas.microsoft.com/office/drawing/2014/main" id="{EAA1FFD7-71E9-1FDE-8F55-236E46D5AD72}"/>
              </a:ext>
            </a:extLst>
          </p:cNvPr>
          <p:cNvSpPr>
            <a:spLocks noGrp="1"/>
          </p:cNvSpPr>
          <p:nvPr>
            <p:ph type="dt" sz="half" idx="10"/>
          </p:nvPr>
        </p:nvSpPr>
        <p:spPr/>
        <p:txBody>
          <a:bodyPr/>
          <a:lstStyle/>
          <a:p>
            <a:fld id="{B62E2724-8A6E-4333-8261-3FACF133BBBD}" type="datetime1">
              <a:t>7/2/2026</a:t>
            </a:fld>
            <a:endParaRPr lang="en-US"/>
          </a:p>
        </p:txBody>
      </p:sp>
      <p:sp>
        <p:nvSpPr>
          <p:cNvPr id="6" name="Slide Number Placeholder 5">
            <a:extLst>
              <a:ext uri="{FF2B5EF4-FFF2-40B4-BE49-F238E27FC236}">
                <a16:creationId xmlns:a16="http://schemas.microsoft.com/office/drawing/2014/main" id="{F3F6B5AD-D9BA-ECD5-7ACE-5629D1EC806D}"/>
              </a:ext>
            </a:extLst>
          </p:cNvPr>
          <p:cNvSpPr>
            <a:spLocks noGrp="1"/>
          </p:cNvSpPr>
          <p:nvPr>
            <p:ph type="sldNum" sz="quarter" idx="12"/>
          </p:nvPr>
        </p:nvSpPr>
        <p:spPr/>
        <p:txBody>
          <a:bodyPr/>
          <a:lstStyle/>
          <a:p>
            <a:fld id="{A65A5C87-DF58-40C8-B092-1DE63DB4547E}" type="slidenum">
              <a:rPr lang="en-US" dirty="0"/>
              <a:t>49</a:t>
            </a:fld>
            <a:endParaRPr lang="en-US"/>
          </a:p>
        </p:txBody>
      </p:sp>
      <p:graphicFrame>
        <p:nvGraphicFramePr>
          <p:cNvPr id="9" name="Table 8">
            <a:extLst>
              <a:ext uri="{FF2B5EF4-FFF2-40B4-BE49-F238E27FC236}">
                <a16:creationId xmlns:a16="http://schemas.microsoft.com/office/drawing/2014/main" id="{F048C0E7-82D0-2122-AD04-84425BB15ED8}"/>
              </a:ext>
            </a:extLst>
          </p:cNvPr>
          <p:cNvGraphicFramePr>
            <a:graphicFrameLocks noGrp="1"/>
          </p:cNvGraphicFramePr>
          <p:nvPr>
            <p:extLst>
              <p:ext uri="{D42A27DB-BD31-4B8C-83A1-F6EECF244321}">
                <p14:modId xmlns:p14="http://schemas.microsoft.com/office/powerpoint/2010/main" val="3785900117"/>
              </p:ext>
            </p:extLst>
          </p:nvPr>
        </p:nvGraphicFramePr>
        <p:xfrm>
          <a:off x="8032750" y="2656416"/>
          <a:ext cx="4151191" cy="2700131"/>
        </p:xfrm>
        <a:graphic>
          <a:graphicData uri="http://schemas.openxmlformats.org/drawingml/2006/table">
            <a:tbl>
              <a:tblPr firstRow="1" bandRow="1">
                <a:tableStyleId>{5C22544A-7EE6-4342-B048-85BDC9FD1C3A}</a:tableStyleId>
              </a:tblPr>
              <a:tblGrid>
                <a:gridCol w="2290369">
                  <a:extLst>
                    <a:ext uri="{9D8B030D-6E8A-4147-A177-3AD203B41FA5}">
                      <a16:colId xmlns:a16="http://schemas.microsoft.com/office/drawing/2014/main" val="1008300761"/>
                    </a:ext>
                  </a:extLst>
                </a:gridCol>
                <a:gridCol w="1860822">
                  <a:extLst>
                    <a:ext uri="{9D8B030D-6E8A-4147-A177-3AD203B41FA5}">
                      <a16:colId xmlns:a16="http://schemas.microsoft.com/office/drawing/2014/main" val="3270298138"/>
                    </a:ext>
                  </a:extLst>
                </a:gridCol>
              </a:tblGrid>
              <a:tr h="385733">
                <a:tc>
                  <a:txBody>
                    <a:bodyPr/>
                    <a:lstStyle/>
                    <a:p>
                      <a:pPr lvl="0">
                        <a:buNone/>
                      </a:pPr>
                      <a:r>
                        <a:rPr lang="en-US" sz="1400">
                          <a:effectLst/>
                        </a:rPr>
                        <a:t>Top Six Competencies</a:t>
                      </a:r>
                      <a:endParaRPr lang="en-US"/>
                    </a:p>
                  </a:txBody>
                  <a:tcPr marL="0" marR="0" marT="0" marB="0" anchor="ctr"/>
                </a:tc>
                <a:tc>
                  <a:txBody>
                    <a:bodyPr/>
                    <a:lstStyle/>
                    <a:p>
                      <a:pPr algn="ctr">
                        <a:buNone/>
                      </a:pPr>
                      <a:r>
                        <a:rPr lang="en-US" sz="1400">
                          <a:effectLst/>
                        </a:rPr>
                        <a:t>Extremely Important</a:t>
                      </a:r>
                    </a:p>
                  </a:txBody>
                  <a:tcPr marL="0" marR="0" marT="0" marB="0" anchor="ctr"/>
                </a:tc>
                <a:extLst>
                  <a:ext uri="{0D108BD9-81ED-4DB2-BD59-A6C34878D82A}">
                    <a16:rowId xmlns:a16="http://schemas.microsoft.com/office/drawing/2014/main" val="1259620851"/>
                  </a:ext>
                </a:extLst>
              </a:tr>
              <a:tr h="385733">
                <a:tc>
                  <a:txBody>
                    <a:bodyPr/>
                    <a:lstStyle/>
                    <a:p>
                      <a:pPr>
                        <a:buNone/>
                      </a:pPr>
                      <a:r>
                        <a:rPr lang="en-US" sz="1400">
                          <a:effectLst/>
                        </a:rPr>
                        <a:t>Leadership</a:t>
                      </a:r>
                    </a:p>
                  </a:txBody>
                  <a:tcPr marL="0" marR="0" marT="0" marB="0" anchor="ctr"/>
                </a:tc>
                <a:tc>
                  <a:txBody>
                    <a:bodyPr/>
                    <a:lstStyle/>
                    <a:p>
                      <a:pPr algn="ctr">
                        <a:buNone/>
                      </a:pPr>
                      <a:r>
                        <a:rPr lang="en-US" sz="1400"/>
                        <a:t>77%</a:t>
                      </a:r>
                    </a:p>
                  </a:txBody>
                  <a:tcPr marL="0" marR="0" marT="0" marB="0" anchor="ctr"/>
                </a:tc>
                <a:extLst>
                  <a:ext uri="{0D108BD9-81ED-4DB2-BD59-A6C34878D82A}">
                    <a16:rowId xmlns:a16="http://schemas.microsoft.com/office/drawing/2014/main" val="3507984667"/>
                  </a:ext>
                </a:extLst>
              </a:tr>
              <a:tr h="385733">
                <a:tc>
                  <a:txBody>
                    <a:bodyPr/>
                    <a:lstStyle/>
                    <a:p>
                      <a:pPr>
                        <a:buNone/>
                      </a:pPr>
                      <a:r>
                        <a:rPr lang="en-US" sz="1400">
                          <a:effectLst/>
                        </a:rPr>
                        <a:t>Adaptability/Flexibility</a:t>
                      </a:r>
                    </a:p>
                  </a:txBody>
                  <a:tcPr marL="0" marR="0" marT="0" marB="0" anchor="ctr"/>
                </a:tc>
                <a:tc>
                  <a:txBody>
                    <a:bodyPr/>
                    <a:lstStyle/>
                    <a:p>
                      <a:pPr algn="ctr">
                        <a:buNone/>
                      </a:pPr>
                      <a:r>
                        <a:rPr lang="en-US" sz="1400"/>
                        <a:t>81%</a:t>
                      </a:r>
                    </a:p>
                  </a:txBody>
                  <a:tcPr marL="0" marR="0" marT="0" marB="0" anchor="ctr"/>
                </a:tc>
                <a:extLst>
                  <a:ext uri="{0D108BD9-81ED-4DB2-BD59-A6C34878D82A}">
                    <a16:rowId xmlns:a16="http://schemas.microsoft.com/office/drawing/2014/main" val="308169057"/>
                  </a:ext>
                </a:extLst>
              </a:tr>
              <a:tr h="385733">
                <a:tc>
                  <a:txBody>
                    <a:bodyPr/>
                    <a:lstStyle/>
                    <a:p>
                      <a:pPr>
                        <a:buNone/>
                      </a:pPr>
                      <a:r>
                        <a:rPr lang="en-US" sz="1400">
                          <a:effectLst/>
                        </a:rPr>
                        <a:t>Curiosity</a:t>
                      </a:r>
                    </a:p>
                  </a:txBody>
                  <a:tcPr marL="0" marR="0" marT="0" marB="0" anchor="ctr"/>
                </a:tc>
                <a:tc>
                  <a:txBody>
                    <a:bodyPr/>
                    <a:lstStyle/>
                    <a:p>
                      <a:pPr algn="ctr">
                        <a:buNone/>
                      </a:pPr>
                      <a:r>
                        <a:rPr lang="en-US" sz="1400"/>
                        <a:t>81%</a:t>
                      </a:r>
                    </a:p>
                  </a:txBody>
                  <a:tcPr marL="0" marR="0" marT="0" marB="0" anchor="ctr"/>
                </a:tc>
                <a:extLst>
                  <a:ext uri="{0D108BD9-81ED-4DB2-BD59-A6C34878D82A}">
                    <a16:rowId xmlns:a16="http://schemas.microsoft.com/office/drawing/2014/main" val="1777510997"/>
                  </a:ext>
                </a:extLst>
              </a:tr>
              <a:tr h="385733">
                <a:tc>
                  <a:txBody>
                    <a:bodyPr/>
                    <a:lstStyle/>
                    <a:p>
                      <a:pPr>
                        <a:buNone/>
                      </a:pPr>
                      <a:r>
                        <a:rPr lang="en-US" sz="1400">
                          <a:effectLst/>
                        </a:rPr>
                        <a:t>Critical Thinking</a:t>
                      </a:r>
                    </a:p>
                  </a:txBody>
                  <a:tcPr marL="0" marR="0" marT="0" marB="0" anchor="ctr"/>
                </a:tc>
                <a:tc>
                  <a:txBody>
                    <a:bodyPr/>
                    <a:lstStyle/>
                    <a:p>
                      <a:pPr algn="ctr">
                        <a:buNone/>
                      </a:pPr>
                      <a:r>
                        <a:rPr lang="en-US" sz="1400"/>
                        <a:t>93%</a:t>
                      </a:r>
                    </a:p>
                  </a:txBody>
                  <a:tcPr marL="0" marR="0" marT="0" marB="0" anchor="ctr"/>
                </a:tc>
                <a:extLst>
                  <a:ext uri="{0D108BD9-81ED-4DB2-BD59-A6C34878D82A}">
                    <a16:rowId xmlns:a16="http://schemas.microsoft.com/office/drawing/2014/main" val="2857099470"/>
                  </a:ext>
                </a:extLst>
              </a:tr>
              <a:tr h="385733">
                <a:tc>
                  <a:txBody>
                    <a:bodyPr/>
                    <a:lstStyle/>
                    <a:p>
                      <a:pPr>
                        <a:buNone/>
                      </a:pPr>
                      <a:r>
                        <a:rPr lang="en-US" sz="1400">
                          <a:effectLst/>
                        </a:rPr>
                        <a:t>Resilience</a:t>
                      </a:r>
                    </a:p>
                  </a:txBody>
                  <a:tcPr marL="0" marR="0" marT="0" marB="0" anchor="ctr"/>
                </a:tc>
                <a:tc>
                  <a:txBody>
                    <a:bodyPr/>
                    <a:lstStyle/>
                    <a:p>
                      <a:pPr algn="ctr">
                        <a:buNone/>
                      </a:pPr>
                      <a:r>
                        <a:rPr lang="en-US" sz="1400"/>
                        <a:t>78%</a:t>
                      </a:r>
                    </a:p>
                  </a:txBody>
                  <a:tcPr marL="0" marR="0" marT="0" marB="0" anchor="ctr"/>
                </a:tc>
                <a:extLst>
                  <a:ext uri="{0D108BD9-81ED-4DB2-BD59-A6C34878D82A}">
                    <a16:rowId xmlns:a16="http://schemas.microsoft.com/office/drawing/2014/main" val="2680107456"/>
                  </a:ext>
                </a:extLst>
              </a:tr>
              <a:tr h="385733">
                <a:tc>
                  <a:txBody>
                    <a:bodyPr/>
                    <a:lstStyle/>
                    <a:p>
                      <a:pPr>
                        <a:buNone/>
                      </a:pPr>
                      <a:r>
                        <a:rPr lang="en-US" sz="1400">
                          <a:effectLst/>
                        </a:rPr>
                        <a:t>Verbal Communication</a:t>
                      </a:r>
                    </a:p>
                  </a:txBody>
                  <a:tcPr marL="0" marR="0" marT="0" marB="0" anchor="ctr"/>
                </a:tc>
                <a:tc>
                  <a:txBody>
                    <a:bodyPr/>
                    <a:lstStyle/>
                    <a:p>
                      <a:pPr algn="ctr">
                        <a:buNone/>
                      </a:pPr>
                      <a:r>
                        <a:rPr lang="en-US" sz="1400"/>
                        <a:t>80%</a:t>
                      </a:r>
                    </a:p>
                  </a:txBody>
                  <a:tcPr marL="0" marR="0" marT="0" marB="0" anchor="ctr"/>
                </a:tc>
                <a:extLst>
                  <a:ext uri="{0D108BD9-81ED-4DB2-BD59-A6C34878D82A}">
                    <a16:rowId xmlns:a16="http://schemas.microsoft.com/office/drawing/2014/main" val="824858935"/>
                  </a:ext>
                </a:extLst>
              </a:tr>
            </a:tbl>
          </a:graphicData>
        </a:graphic>
      </p:graphicFrame>
      <p:sp>
        <p:nvSpPr>
          <p:cNvPr id="13" name="TextBox 12">
            <a:extLst>
              <a:ext uri="{FF2B5EF4-FFF2-40B4-BE49-F238E27FC236}">
                <a16:creationId xmlns:a16="http://schemas.microsoft.com/office/drawing/2014/main" id="{0928D4D7-D0E1-1662-E428-342124F1D50C}"/>
              </a:ext>
            </a:extLst>
          </p:cNvPr>
          <p:cNvSpPr txBox="1"/>
          <p:nvPr/>
        </p:nvSpPr>
        <p:spPr>
          <a:xfrm>
            <a:off x="8042520" y="5353537"/>
            <a:ext cx="41502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i="1"/>
              <a:t>Results aligned with Academic Leaders.</a:t>
            </a:r>
            <a:endParaRPr lang="en-US"/>
          </a:p>
          <a:p>
            <a:pPr algn="ctr"/>
            <a:r>
              <a:rPr lang="en-US" sz="1200" i="1"/>
              <a:t>Instead of Curiosity, Alumni rated Leadership and Professionalism as Extremely Important.</a:t>
            </a:r>
          </a:p>
        </p:txBody>
      </p:sp>
      <p:pic>
        <p:nvPicPr>
          <p:cNvPr id="7" name="Content Placeholder 6">
            <a:extLst>
              <a:ext uri="{FF2B5EF4-FFF2-40B4-BE49-F238E27FC236}">
                <a16:creationId xmlns:a16="http://schemas.microsoft.com/office/drawing/2014/main" id="{3EF7E49E-6A27-1772-8ECF-C763D4B00D01}"/>
              </a:ext>
            </a:extLst>
          </p:cNvPr>
          <p:cNvPicPr>
            <a:picLocks noGrp="1" noChangeAspect="1"/>
          </p:cNvPicPr>
          <p:nvPr>
            <p:ph idx="1"/>
          </p:nvPr>
        </p:nvPicPr>
        <p:blipFill>
          <a:blip r:embed="rId2"/>
          <a:stretch>
            <a:fillRect/>
          </a:stretch>
        </p:blipFill>
        <p:spPr>
          <a:xfrm>
            <a:off x="-2198" y="2128774"/>
            <a:ext cx="8032743" cy="4583175"/>
          </a:xfrm>
          <a:prstGeom prst="rect">
            <a:avLst/>
          </a:prstGeom>
        </p:spPr>
      </p:pic>
    </p:spTree>
    <p:extLst>
      <p:ext uri="{BB962C8B-B14F-4D97-AF65-F5344CB8AC3E}">
        <p14:creationId xmlns:p14="http://schemas.microsoft.com/office/powerpoint/2010/main" val="2571076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1E5D3-9113-AFC4-A12C-DE35DF5303B9}"/>
              </a:ext>
            </a:extLst>
          </p:cNvPr>
          <p:cNvSpPr>
            <a:spLocks noGrp="1"/>
          </p:cNvSpPr>
          <p:nvPr>
            <p:ph type="title"/>
          </p:nvPr>
        </p:nvSpPr>
        <p:spPr/>
        <p:txBody>
          <a:bodyPr vert="horz" lIns="91440" tIns="45720" rIns="91440" bIns="45720" rtlCol="0" anchor="ctr">
            <a:noAutofit/>
          </a:bodyPr>
          <a:lstStyle/>
          <a:p>
            <a:r>
              <a:rPr lang="en-US" sz="2200">
                <a:ea typeface="+mj-lt"/>
                <a:cs typeface="+mj-lt"/>
              </a:rPr>
              <a:t>The following six outcomes are the formal general education outcomes that have been taught and assessed at SCAD since the 2017-18 academic year.</a:t>
            </a:r>
            <a:endParaRPr lang="en-US" sz="2200"/>
          </a:p>
          <a:p>
            <a:r>
              <a:rPr lang="en-US" sz="2200">
                <a:ea typeface="+mj-lt"/>
                <a:cs typeface="+mj-lt"/>
              </a:rPr>
              <a:t>To what extent do you agree that each current general education outcome adequately prepares students for their future careers?</a:t>
            </a:r>
            <a:endParaRPr lang="en-US" sz="2200"/>
          </a:p>
        </p:txBody>
      </p:sp>
      <p:sp>
        <p:nvSpPr>
          <p:cNvPr id="4" name="Date Placeholder 3">
            <a:extLst>
              <a:ext uri="{FF2B5EF4-FFF2-40B4-BE49-F238E27FC236}">
                <a16:creationId xmlns:a16="http://schemas.microsoft.com/office/drawing/2014/main" id="{327CA3AE-4AA9-CD95-3D5D-46301B82455F}"/>
              </a:ext>
            </a:extLst>
          </p:cNvPr>
          <p:cNvSpPr>
            <a:spLocks noGrp="1"/>
          </p:cNvSpPr>
          <p:nvPr>
            <p:ph type="dt" sz="half" idx="10"/>
          </p:nvPr>
        </p:nvSpPr>
        <p:spPr/>
        <p:txBody>
          <a:bodyPr/>
          <a:lstStyle/>
          <a:p>
            <a:fld id="{8311A87A-FCB8-41E2-846D-9443B2AABBA9}" type="datetime1">
              <a:t>7/2/2026</a:t>
            </a:fld>
            <a:endParaRPr lang="en-US"/>
          </a:p>
        </p:txBody>
      </p:sp>
      <p:sp>
        <p:nvSpPr>
          <p:cNvPr id="6" name="Slide Number Placeholder 5">
            <a:extLst>
              <a:ext uri="{FF2B5EF4-FFF2-40B4-BE49-F238E27FC236}">
                <a16:creationId xmlns:a16="http://schemas.microsoft.com/office/drawing/2014/main" id="{6B721090-286D-8786-987B-669954B520E8}"/>
              </a:ext>
            </a:extLst>
          </p:cNvPr>
          <p:cNvSpPr>
            <a:spLocks noGrp="1"/>
          </p:cNvSpPr>
          <p:nvPr>
            <p:ph type="sldNum" sz="quarter" idx="12"/>
          </p:nvPr>
        </p:nvSpPr>
        <p:spPr/>
        <p:txBody>
          <a:bodyPr/>
          <a:lstStyle/>
          <a:p>
            <a:fld id="{A65A5C87-DF58-40C8-B092-1DE63DB4547E}" type="slidenum">
              <a:rPr lang="en-US" dirty="0"/>
              <a:t>5</a:t>
            </a:fld>
            <a:endParaRPr lang="en-US"/>
          </a:p>
        </p:txBody>
      </p:sp>
      <p:graphicFrame>
        <p:nvGraphicFramePr>
          <p:cNvPr id="20" name="Table 19">
            <a:extLst>
              <a:ext uri="{FF2B5EF4-FFF2-40B4-BE49-F238E27FC236}">
                <a16:creationId xmlns:a16="http://schemas.microsoft.com/office/drawing/2014/main" id="{2D04AEBF-79BE-5DB2-6AA8-86DEFC6C45D3}"/>
              </a:ext>
            </a:extLst>
          </p:cNvPr>
          <p:cNvGraphicFramePr>
            <a:graphicFrameLocks noGrp="1"/>
          </p:cNvGraphicFramePr>
          <p:nvPr>
            <p:extLst>
              <p:ext uri="{D42A27DB-BD31-4B8C-83A1-F6EECF244321}">
                <p14:modId xmlns:p14="http://schemas.microsoft.com/office/powerpoint/2010/main" val="1073892092"/>
              </p:ext>
            </p:extLst>
          </p:nvPr>
        </p:nvGraphicFramePr>
        <p:xfrm>
          <a:off x="7033846" y="2461846"/>
          <a:ext cx="4689398" cy="3483180"/>
        </p:xfrm>
        <a:graphic>
          <a:graphicData uri="http://schemas.openxmlformats.org/drawingml/2006/table">
            <a:tbl>
              <a:tblPr firstRow="1" bandRow="1">
                <a:tableStyleId>{5C22544A-7EE6-4342-B048-85BDC9FD1C3A}</a:tableStyleId>
              </a:tblPr>
              <a:tblGrid>
                <a:gridCol w="1640414">
                  <a:extLst>
                    <a:ext uri="{9D8B030D-6E8A-4147-A177-3AD203B41FA5}">
                      <a16:colId xmlns:a16="http://schemas.microsoft.com/office/drawing/2014/main" val="1185206248"/>
                    </a:ext>
                  </a:extLst>
                </a:gridCol>
                <a:gridCol w="762246">
                  <a:extLst>
                    <a:ext uri="{9D8B030D-6E8A-4147-A177-3AD203B41FA5}">
                      <a16:colId xmlns:a16="http://schemas.microsoft.com/office/drawing/2014/main" val="1202535274"/>
                    </a:ext>
                  </a:extLst>
                </a:gridCol>
                <a:gridCol w="762246">
                  <a:extLst>
                    <a:ext uri="{9D8B030D-6E8A-4147-A177-3AD203B41FA5}">
                      <a16:colId xmlns:a16="http://schemas.microsoft.com/office/drawing/2014/main" val="3530360757"/>
                    </a:ext>
                  </a:extLst>
                </a:gridCol>
                <a:gridCol w="762246">
                  <a:extLst>
                    <a:ext uri="{9D8B030D-6E8A-4147-A177-3AD203B41FA5}">
                      <a16:colId xmlns:a16="http://schemas.microsoft.com/office/drawing/2014/main" val="1945279728"/>
                    </a:ext>
                  </a:extLst>
                </a:gridCol>
                <a:gridCol w="762246">
                  <a:extLst>
                    <a:ext uri="{9D8B030D-6E8A-4147-A177-3AD203B41FA5}">
                      <a16:colId xmlns:a16="http://schemas.microsoft.com/office/drawing/2014/main" val="620721285"/>
                    </a:ext>
                  </a:extLst>
                </a:gridCol>
              </a:tblGrid>
              <a:tr h="440604">
                <a:tc>
                  <a:txBody>
                    <a:bodyPr/>
                    <a:lstStyle/>
                    <a:p>
                      <a:pPr>
                        <a:buNone/>
                      </a:pPr>
                      <a:endParaRPr lang="en-US" sz="1400">
                        <a:effectLst/>
                      </a:endParaRPr>
                    </a:p>
                  </a:txBody>
                  <a:tcPr marL="0" marR="0" marT="0" marB="0" anchor="ctr"/>
                </a:tc>
                <a:tc>
                  <a:txBody>
                    <a:bodyPr/>
                    <a:lstStyle/>
                    <a:p>
                      <a:pPr algn="ctr">
                        <a:buNone/>
                      </a:pPr>
                      <a:r>
                        <a:rPr lang="en-US" sz="1400">
                          <a:effectLst/>
                        </a:rPr>
                        <a:t>SA</a:t>
                      </a:r>
                    </a:p>
                  </a:txBody>
                  <a:tcPr marL="0" marR="0" marT="0" marB="0" anchor="ctr"/>
                </a:tc>
                <a:tc>
                  <a:txBody>
                    <a:bodyPr/>
                    <a:lstStyle/>
                    <a:p>
                      <a:pPr lvl="0" algn="ctr">
                        <a:buNone/>
                      </a:pPr>
                      <a:r>
                        <a:rPr lang="en-US" sz="1400">
                          <a:effectLst/>
                        </a:rPr>
                        <a:t>A</a:t>
                      </a:r>
                      <a:endParaRPr lang="en-US"/>
                    </a:p>
                  </a:txBody>
                  <a:tcPr marL="0" marR="0" marT="0" marB="0" anchor="ctr"/>
                </a:tc>
                <a:tc>
                  <a:txBody>
                    <a:bodyPr/>
                    <a:lstStyle/>
                    <a:p>
                      <a:pPr lvl="0" algn="ctr">
                        <a:buNone/>
                      </a:pPr>
                      <a:r>
                        <a:rPr lang="en-US" sz="1400">
                          <a:effectLst/>
                        </a:rPr>
                        <a:t>D</a:t>
                      </a:r>
                      <a:endParaRPr lang="en-US"/>
                    </a:p>
                  </a:txBody>
                  <a:tcPr marL="0" marR="0" marT="0" marB="0" anchor="ctr"/>
                </a:tc>
                <a:tc>
                  <a:txBody>
                    <a:bodyPr/>
                    <a:lstStyle/>
                    <a:p>
                      <a:pPr lvl="0" algn="ctr">
                        <a:buNone/>
                      </a:pPr>
                      <a:r>
                        <a:rPr lang="en-US" sz="1400">
                          <a:effectLst/>
                        </a:rPr>
                        <a:t>SD</a:t>
                      </a:r>
                      <a:endParaRPr lang="en-US"/>
                    </a:p>
                  </a:txBody>
                  <a:tcPr marL="0" marR="0" marT="0" marB="0" anchor="ctr"/>
                </a:tc>
                <a:extLst>
                  <a:ext uri="{0D108BD9-81ED-4DB2-BD59-A6C34878D82A}">
                    <a16:rowId xmlns:a16="http://schemas.microsoft.com/office/drawing/2014/main" val="1461346061"/>
                  </a:ext>
                </a:extLst>
              </a:tr>
              <a:tr h="440604">
                <a:tc>
                  <a:txBody>
                    <a:bodyPr/>
                    <a:lstStyle/>
                    <a:p>
                      <a:pPr>
                        <a:buNone/>
                      </a:pPr>
                      <a:r>
                        <a:rPr lang="en-US" sz="1400">
                          <a:effectLst/>
                        </a:rPr>
                        <a:t>Research, Analysis, and Synthesis</a:t>
                      </a:r>
                    </a:p>
                  </a:txBody>
                  <a:tcPr marL="0" marR="0" marT="0" marB="0" anchor="ctr"/>
                </a:tc>
                <a:tc>
                  <a:txBody>
                    <a:bodyPr/>
                    <a:lstStyle/>
                    <a:p>
                      <a:pPr algn="ctr">
                        <a:buNone/>
                      </a:pPr>
                      <a:r>
                        <a:rPr lang="en-US" sz="1400"/>
                        <a:t>53%</a:t>
                      </a:r>
                    </a:p>
                  </a:txBody>
                  <a:tcPr marL="0" marR="0" marT="0" marB="0" anchor="ctr"/>
                </a:tc>
                <a:tc>
                  <a:txBody>
                    <a:bodyPr/>
                    <a:lstStyle/>
                    <a:p>
                      <a:pPr algn="ctr">
                        <a:buNone/>
                      </a:pPr>
                      <a:r>
                        <a:rPr lang="en-US" sz="1400"/>
                        <a:t>29%</a:t>
                      </a:r>
                    </a:p>
                  </a:txBody>
                  <a:tcPr marL="0" marR="0" marT="0" marB="0" anchor="ctr"/>
                </a:tc>
                <a:tc>
                  <a:txBody>
                    <a:bodyPr/>
                    <a:lstStyle/>
                    <a:p>
                      <a:pPr algn="ctr">
                        <a:buNone/>
                      </a:pPr>
                      <a:r>
                        <a:rPr lang="en-US" sz="1400"/>
                        <a:t>14%</a:t>
                      </a:r>
                    </a:p>
                  </a:txBody>
                  <a:tcPr marL="0" marR="0" marT="0" marB="0" anchor="ctr"/>
                </a:tc>
                <a:tc>
                  <a:txBody>
                    <a:bodyPr/>
                    <a:lstStyle/>
                    <a:p>
                      <a:pPr algn="ctr">
                        <a:buNone/>
                      </a:pPr>
                      <a:r>
                        <a:rPr lang="en-US" sz="1400"/>
                        <a:t>5%</a:t>
                      </a:r>
                    </a:p>
                  </a:txBody>
                  <a:tcPr marL="0" marR="0" marT="0" marB="0" anchor="ctr"/>
                </a:tc>
                <a:extLst>
                  <a:ext uri="{0D108BD9-81ED-4DB2-BD59-A6C34878D82A}">
                    <a16:rowId xmlns:a16="http://schemas.microsoft.com/office/drawing/2014/main" val="1690946711"/>
                  </a:ext>
                </a:extLst>
              </a:tr>
              <a:tr h="440604">
                <a:tc>
                  <a:txBody>
                    <a:bodyPr/>
                    <a:lstStyle/>
                    <a:p>
                      <a:pPr lvl="0">
                        <a:buNone/>
                      </a:pPr>
                      <a:r>
                        <a:rPr lang="en-US" sz="1400">
                          <a:effectLst/>
                        </a:rPr>
                        <a:t>Historical Investigation and Contextualization</a:t>
                      </a:r>
                      <a:endParaRPr lang="en-US"/>
                    </a:p>
                  </a:txBody>
                  <a:tcPr marL="0" marR="0" marT="0" marB="0" anchor="ctr"/>
                </a:tc>
                <a:tc>
                  <a:txBody>
                    <a:bodyPr/>
                    <a:lstStyle/>
                    <a:p>
                      <a:pPr lvl="0" algn="ctr">
                        <a:buNone/>
                      </a:pPr>
                      <a:r>
                        <a:rPr lang="en-US" sz="1400"/>
                        <a:t>52%</a:t>
                      </a:r>
                      <a:endParaRPr lang="en-US"/>
                    </a:p>
                  </a:txBody>
                  <a:tcPr marL="0" marR="0" marT="0" marB="0" anchor="ctr"/>
                </a:tc>
                <a:tc>
                  <a:txBody>
                    <a:bodyPr/>
                    <a:lstStyle/>
                    <a:p>
                      <a:pPr lvl="0" algn="ctr">
                        <a:buNone/>
                      </a:pPr>
                      <a:r>
                        <a:rPr lang="en-US" sz="1400"/>
                        <a:t>33%</a:t>
                      </a:r>
                      <a:endParaRPr lang="en-US"/>
                    </a:p>
                  </a:txBody>
                  <a:tcPr marL="0" marR="0" marT="0" marB="0" anchor="ctr"/>
                </a:tc>
                <a:tc>
                  <a:txBody>
                    <a:bodyPr/>
                    <a:lstStyle/>
                    <a:p>
                      <a:pPr lvl="0" algn="ctr">
                        <a:buNone/>
                      </a:pPr>
                      <a:r>
                        <a:rPr lang="en-US" sz="1400"/>
                        <a:t>13%</a:t>
                      </a:r>
                      <a:endParaRPr lang="en-US"/>
                    </a:p>
                  </a:txBody>
                  <a:tcPr marL="0" marR="0" marT="0" marB="0" anchor="ctr"/>
                </a:tc>
                <a:tc>
                  <a:txBody>
                    <a:bodyPr/>
                    <a:lstStyle/>
                    <a:p>
                      <a:pPr lvl="0" algn="ctr">
                        <a:buNone/>
                      </a:pPr>
                      <a:r>
                        <a:rPr lang="en-US" sz="1400"/>
                        <a:t>2%</a:t>
                      </a:r>
                      <a:endParaRPr lang="en-US"/>
                    </a:p>
                  </a:txBody>
                  <a:tcPr marL="0" marR="0" marT="0" marB="0" anchor="ctr"/>
                </a:tc>
                <a:extLst>
                  <a:ext uri="{0D108BD9-81ED-4DB2-BD59-A6C34878D82A}">
                    <a16:rowId xmlns:a16="http://schemas.microsoft.com/office/drawing/2014/main" val="1178434186"/>
                  </a:ext>
                </a:extLst>
              </a:tr>
              <a:tr h="440604">
                <a:tc>
                  <a:txBody>
                    <a:bodyPr/>
                    <a:lstStyle/>
                    <a:p>
                      <a:pPr lvl="0">
                        <a:buNone/>
                      </a:pPr>
                      <a:r>
                        <a:rPr lang="en-US" sz="1400">
                          <a:effectLst/>
                        </a:rPr>
                        <a:t>Cross-Cultural Knowledge and Engagement</a:t>
                      </a:r>
                    </a:p>
                  </a:txBody>
                  <a:tcPr marL="0" marR="0" marT="0" marB="0" anchor="ctr"/>
                </a:tc>
                <a:tc>
                  <a:txBody>
                    <a:bodyPr/>
                    <a:lstStyle/>
                    <a:p>
                      <a:pPr lvl="0" algn="ctr">
                        <a:buNone/>
                      </a:pPr>
                      <a:r>
                        <a:rPr lang="en-US" sz="1400"/>
                        <a:t>51%</a:t>
                      </a:r>
                      <a:endParaRPr lang="en-US"/>
                    </a:p>
                  </a:txBody>
                  <a:tcPr marL="0" marR="0" marT="0" marB="0" anchor="ctr"/>
                </a:tc>
                <a:tc>
                  <a:txBody>
                    <a:bodyPr/>
                    <a:lstStyle/>
                    <a:p>
                      <a:pPr lvl="0" algn="ctr">
                        <a:buNone/>
                      </a:pPr>
                      <a:r>
                        <a:rPr lang="en-US" sz="1400"/>
                        <a:t>39%</a:t>
                      </a:r>
                      <a:endParaRPr lang="en-US"/>
                    </a:p>
                  </a:txBody>
                  <a:tcPr marL="0" marR="0" marT="0" marB="0" anchor="ctr"/>
                </a:tc>
                <a:tc>
                  <a:txBody>
                    <a:bodyPr/>
                    <a:lstStyle/>
                    <a:p>
                      <a:pPr lvl="0" algn="ctr">
                        <a:buNone/>
                      </a:pPr>
                      <a:r>
                        <a:rPr lang="en-US" sz="1400"/>
                        <a:t>8%</a:t>
                      </a:r>
                      <a:endParaRPr lang="en-US"/>
                    </a:p>
                  </a:txBody>
                  <a:tcPr marL="0" marR="0" marT="0" marB="0" anchor="ctr"/>
                </a:tc>
                <a:tc>
                  <a:txBody>
                    <a:bodyPr/>
                    <a:lstStyle/>
                    <a:p>
                      <a:pPr lvl="0" algn="ctr">
                        <a:buNone/>
                      </a:pPr>
                      <a:r>
                        <a:rPr lang="en-US" sz="1400"/>
                        <a:t>2%</a:t>
                      </a:r>
                      <a:endParaRPr lang="en-US"/>
                    </a:p>
                  </a:txBody>
                  <a:tcPr marL="0" marR="0" marT="0" marB="0" anchor="ctr"/>
                </a:tc>
                <a:extLst>
                  <a:ext uri="{0D108BD9-81ED-4DB2-BD59-A6C34878D82A}">
                    <a16:rowId xmlns:a16="http://schemas.microsoft.com/office/drawing/2014/main" val="2003949125"/>
                  </a:ext>
                </a:extLst>
              </a:tr>
              <a:tr h="440604">
                <a:tc>
                  <a:txBody>
                    <a:bodyPr/>
                    <a:lstStyle/>
                    <a:p>
                      <a:pPr lvl="0">
                        <a:buNone/>
                      </a:pPr>
                      <a:r>
                        <a:rPr lang="en-US" sz="1400">
                          <a:effectLst/>
                        </a:rPr>
                        <a:t>Strategic Communication</a:t>
                      </a:r>
                    </a:p>
                  </a:txBody>
                  <a:tcPr marL="0" marR="0" marT="0" marB="0" anchor="ctr"/>
                </a:tc>
                <a:tc>
                  <a:txBody>
                    <a:bodyPr/>
                    <a:lstStyle/>
                    <a:p>
                      <a:pPr lvl="0" algn="ctr">
                        <a:buNone/>
                      </a:pPr>
                      <a:r>
                        <a:rPr lang="en-US" sz="1400"/>
                        <a:t>52%</a:t>
                      </a:r>
                      <a:endParaRPr lang="en-US"/>
                    </a:p>
                  </a:txBody>
                  <a:tcPr marL="0" marR="0" marT="0" marB="0" anchor="ctr"/>
                </a:tc>
                <a:tc>
                  <a:txBody>
                    <a:bodyPr/>
                    <a:lstStyle/>
                    <a:p>
                      <a:pPr lvl="0" algn="ctr">
                        <a:buNone/>
                      </a:pPr>
                      <a:r>
                        <a:rPr lang="en-US" sz="1400"/>
                        <a:t>36%</a:t>
                      </a:r>
                      <a:endParaRPr lang="en-US"/>
                    </a:p>
                  </a:txBody>
                  <a:tcPr marL="0" marR="0" marT="0" marB="0" anchor="ctr"/>
                </a:tc>
                <a:tc>
                  <a:txBody>
                    <a:bodyPr/>
                    <a:lstStyle/>
                    <a:p>
                      <a:pPr lvl="0" algn="ctr">
                        <a:buNone/>
                      </a:pPr>
                      <a:r>
                        <a:rPr lang="en-US" sz="1400"/>
                        <a:t>10%</a:t>
                      </a:r>
                      <a:endParaRPr lang="en-US"/>
                    </a:p>
                  </a:txBody>
                  <a:tcPr marL="0" marR="0" marT="0" marB="0" anchor="ctr"/>
                </a:tc>
                <a:tc>
                  <a:txBody>
                    <a:bodyPr/>
                    <a:lstStyle/>
                    <a:p>
                      <a:pPr lvl="0" algn="ctr">
                        <a:buNone/>
                      </a:pPr>
                      <a:r>
                        <a:rPr lang="en-US" sz="1400"/>
                        <a:t>2%</a:t>
                      </a:r>
                      <a:endParaRPr lang="en-US"/>
                    </a:p>
                  </a:txBody>
                  <a:tcPr marL="0" marR="0" marT="0" marB="0" anchor="ctr"/>
                </a:tc>
                <a:extLst>
                  <a:ext uri="{0D108BD9-81ED-4DB2-BD59-A6C34878D82A}">
                    <a16:rowId xmlns:a16="http://schemas.microsoft.com/office/drawing/2014/main" val="3192125177"/>
                  </a:ext>
                </a:extLst>
              </a:tr>
              <a:tr h="440604">
                <a:tc>
                  <a:txBody>
                    <a:bodyPr/>
                    <a:lstStyle/>
                    <a:p>
                      <a:pPr lvl="0">
                        <a:buNone/>
                      </a:pPr>
                      <a:r>
                        <a:rPr lang="en-US" sz="1400">
                          <a:effectLst/>
                        </a:rPr>
                        <a:t>Digital Fluency</a:t>
                      </a:r>
                    </a:p>
                  </a:txBody>
                  <a:tcPr marL="0" marR="0" marT="0" marB="0" anchor="ctr"/>
                </a:tc>
                <a:tc>
                  <a:txBody>
                    <a:bodyPr/>
                    <a:lstStyle/>
                    <a:p>
                      <a:pPr lvl="0" algn="ctr">
                        <a:buNone/>
                      </a:pPr>
                      <a:r>
                        <a:rPr lang="en-US" sz="1400"/>
                        <a:t>56%</a:t>
                      </a:r>
                      <a:endParaRPr lang="en-US"/>
                    </a:p>
                  </a:txBody>
                  <a:tcPr marL="0" marR="0" marT="0" marB="0" anchor="ctr"/>
                </a:tc>
                <a:tc>
                  <a:txBody>
                    <a:bodyPr/>
                    <a:lstStyle/>
                    <a:p>
                      <a:pPr lvl="0" algn="ctr">
                        <a:buNone/>
                      </a:pPr>
                      <a:r>
                        <a:rPr lang="en-US" sz="1400"/>
                        <a:t>38%</a:t>
                      </a:r>
                      <a:endParaRPr lang="en-US"/>
                    </a:p>
                  </a:txBody>
                  <a:tcPr marL="0" marR="0" marT="0" marB="0" anchor="ctr"/>
                </a:tc>
                <a:tc>
                  <a:txBody>
                    <a:bodyPr/>
                    <a:lstStyle/>
                    <a:p>
                      <a:pPr lvl="0" algn="ctr">
                        <a:buNone/>
                      </a:pPr>
                      <a:r>
                        <a:rPr lang="en-US" sz="1400"/>
                        <a:t>5%</a:t>
                      </a:r>
                      <a:endParaRPr lang="en-US"/>
                    </a:p>
                  </a:txBody>
                  <a:tcPr marL="0" marR="0" marT="0" marB="0" anchor="ctr"/>
                </a:tc>
                <a:tc>
                  <a:txBody>
                    <a:bodyPr/>
                    <a:lstStyle/>
                    <a:p>
                      <a:pPr lvl="0" algn="ctr">
                        <a:buNone/>
                      </a:pPr>
                      <a:r>
                        <a:rPr lang="en-US" sz="1400"/>
                        <a:t>2%</a:t>
                      </a:r>
                      <a:endParaRPr lang="en-US"/>
                    </a:p>
                  </a:txBody>
                  <a:tcPr marL="0" marR="0" marT="0" marB="0" anchor="ctr"/>
                </a:tc>
                <a:extLst>
                  <a:ext uri="{0D108BD9-81ED-4DB2-BD59-A6C34878D82A}">
                    <a16:rowId xmlns:a16="http://schemas.microsoft.com/office/drawing/2014/main" val="333200000"/>
                  </a:ext>
                </a:extLst>
              </a:tr>
              <a:tr h="440604">
                <a:tc>
                  <a:txBody>
                    <a:bodyPr/>
                    <a:lstStyle/>
                    <a:p>
                      <a:pPr lvl="0">
                        <a:buNone/>
                      </a:pPr>
                      <a:r>
                        <a:rPr lang="en-US" sz="1400">
                          <a:effectLst/>
                        </a:rPr>
                        <a:t>Leadership and Professionalism</a:t>
                      </a:r>
                    </a:p>
                  </a:txBody>
                  <a:tcPr marL="0" marR="0" marT="0" marB="0" anchor="ctr"/>
                </a:tc>
                <a:tc>
                  <a:txBody>
                    <a:bodyPr/>
                    <a:lstStyle/>
                    <a:p>
                      <a:pPr lvl="0" algn="ctr">
                        <a:buNone/>
                      </a:pPr>
                      <a:r>
                        <a:rPr lang="en-US" sz="1400"/>
                        <a:t>51%</a:t>
                      </a:r>
                      <a:endParaRPr lang="en-US"/>
                    </a:p>
                  </a:txBody>
                  <a:tcPr marL="0" marR="0" marT="0" marB="0" anchor="ctr"/>
                </a:tc>
                <a:tc>
                  <a:txBody>
                    <a:bodyPr/>
                    <a:lstStyle/>
                    <a:p>
                      <a:pPr lvl="0" algn="ctr">
                        <a:buNone/>
                      </a:pPr>
                      <a:r>
                        <a:rPr lang="en-US" sz="1400"/>
                        <a:t>38%</a:t>
                      </a:r>
                      <a:endParaRPr lang="en-US"/>
                    </a:p>
                  </a:txBody>
                  <a:tcPr marL="0" marR="0" marT="0" marB="0" anchor="ctr"/>
                </a:tc>
                <a:tc>
                  <a:txBody>
                    <a:bodyPr/>
                    <a:lstStyle/>
                    <a:p>
                      <a:pPr lvl="0" algn="ctr">
                        <a:buNone/>
                      </a:pPr>
                      <a:r>
                        <a:rPr lang="en-US" sz="1400"/>
                        <a:t>10%</a:t>
                      </a:r>
                      <a:endParaRPr lang="en-US"/>
                    </a:p>
                  </a:txBody>
                  <a:tcPr marL="0" marR="0" marT="0" marB="0" anchor="ctr"/>
                </a:tc>
                <a:tc>
                  <a:txBody>
                    <a:bodyPr/>
                    <a:lstStyle/>
                    <a:p>
                      <a:pPr lvl="0" algn="ctr">
                        <a:buNone/>
                      </a:pPr>
                      <a:r>
                        <a:rPr lang="en-US" sz="1400"/>
                        <a:t>2%</a:t>
                      </a:r>
                      <a:endParaRPr lang="en-US"/>
                    </a:p>
                  </a:txBody>
                  <a:tcPr marL="0" marR="0" marT="0" marB="0" anchor="ctr"/>
                </a:tc>
                <a:extLst>
                  <a:ext uri="{0D108BD9-81ED-4DB2-BD59-A6C34878D82A}">
                    <a16:rowId xmlns:a16="http://schemas.microsoft.com/office/drawing/2014/main" val="3568091952"/>
                  </a:ext>
                </a:extLst>
              </a:tr>
            </a:tbl>
          </a:graphicData>
        </a:graphic>
      </p:graphicFrame>
      <p:pic>
        <p:nvPicPr>
          <p:cNvPr id="7" name="Content Placeholder 6">
            <a:extLst>
              <a:ext uri="{FF2B5EF4-FFF2-40B4-BE49-F238E27FC236}">
                <a16:creationId xmlns:a16="http://schemas.microsoft.com/office/drawing/2014/main" id="{87B3D8B9-D918-16C2-1E27-430FEE2663BB}"/>
              </a:ext>
            </a:extLst>
          </p:cNvPr>
          <p:cNvPicPr>
            <a:picLocks noGrp="1" noChangeAspect="1"/>
          </p:cNvPicPr>
          <p:nvPr>
            <p:ph idx="1"/>
          </p:nvPr>
        </p:nvPicPr>
        <p:blipFill>
          <a:blip r:embed="rId2"/>
          <a:stretch>
            <a:fillRect/>
          </a:stretch>
        </p:blipFill>
        <p:spPr>
          <a:xfrm>
            <a:off x="597183" y="2351024"/>
            <a:ext cx="6146063" cy="3694176"/>
          </a:xfrm>
          <a:prstGeom prst="rect">
            <a:avLst/>
          </a:prstGeom>
        </p:spPr>
      </p:pic>
    </p:spTree>
    <p:extLst>
      <p:ext uri="{BB962C8B-B14F-4D97-AF65-F5344CB8AC3E}">
        <p14:creationId xmlns:p14="http://schemas.microsoft.com/office/powerpoint/2010/main" val="2551081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7D19A-09F8-060F-C876-A0DE9807E2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F48F2A-6850-DFBC-AC78-D281C244D61D}"/>
              </a:ext>
            </a:extLst>
          </p:cNvPr>
          <p:cNvSpPr>
            <a:spLocks noGrp="1"/>
          </p:cNvSpPr>
          <p:nvPr>
            <p:ph type="title"/>
          </p:nvPr>
        </p:nvSpPr>
        <p:spPr/>
        <p:txBody>
          <a:bodyPr>
            <a:noAutofit/>
          </a:bodyPr>
          <a:lstStyle/>
          <a:p>
            <a:r>
              <a:rPr lang="en-US" sz="3000">
                <a:ea typeface="+mj-lt"/>
                <a:cs typeface="+mj-lt"/>
              </a:rPr>
              <a:t>If you could only prioritize FIVE competencies from the list above, which would be most critical for our students' career success?</a:t>
            </a:r>
            <a:endParaRPr lang="en-US" sz="3000"/>
          </a:p>
        </p:txBody>
      </p:sp>
      <p:sp>
        <p:nvSpPr>
          <p:cNvPr id="4" name="Date Placeholder 3">
            <a:extLst>
              <a:ext uri="{FF2B5EF4-FFF2-40B4-BE49-F238E27FC236}">
                <a16:creationId xmlns:a16="http://schemas.microsoft.com/office/drawing/2014/main" id="{D2636F34-B0BE-C1E8-C32A-401768F5882A}"/>
              </a:ext>
            </a:extLst>
          </p:cNvPr>
          <p:cNvSpPr>
            <a:spLocks noGrp="1"/>
          </p:cNvSpPr>
          <p:nvPr>
            <p:ph type="dt" sz="half" idx="10"/>
          </p:nvPr>
        </p:nvSpPr>
        <p:spPr/>
        <p:txBody>
          <a:bodyPr/>
          <a:lstStyle/>
          <a:p>
            <a:fld id="{8506185D-B3A2-4FA4-9D93-E38CABE4C5E1}" type="datetime1">
              <a:t>7/2/2026</a:t>
            </a:fld>
            <a:endParaRPr lang="en-US"/>
          </a:p>
        </p:txBody>
      </p:sp>
      <p:sp>
        <p:nvSpPr>
          <p:cNvPr id="6" name="Slide Number Placeholder 5">
            <a:extLst>
              <a:ext uri="{FF2B5EF4-FFF2-40B4-BE49-F238E27FC236}">
                <a16:creationId xmlns:a16="http://schemas.microsoft.com/office/drawing/2014/main" id="{0EC90DDA-045E-F7E1-CD75-B65DD659B6FE}"/>
              </a:ext>
            </a:extLst>
          </p:cNvPr>
          <p:cNvSpPr>
            <a:spLocks noGrp="1"/>
          </p:cNvSpPr>
          <p:nvPr>
            <p:ph type="sldNum" sz="quarter" idx="12"/>
          </p:nvPr>
        </p:nvSpPr>
        <p:spPr/>
        <p:txBody>
          <a:bodyPr/>
          <a:lstStyle/>
          <a:p>
            <a:fld id="{A65A5C87-DF58-40C8-B092-1DE63DB4547E}" type="slidenum">
              <a:rPr lang="en-US" dirty="0"/>
              <a:t>50</a:t>
            </a:fld>
            <a:endParaRPr lang="en-US"/>
          </a:p>
        </p:txBody>
      </p:sp>
      <p:graphicFrame>
        <p:nvGraphicFramePr>
          <p:cNvPr id="9" name="Table 8">
            <a:extLst>
              <a:ext uri="{FF2B5EF4-FFF2-40B4-BE49-F238E27FC236}">
                <a16:creationId xmlns:a16="http://schemas.microsoft.com/office/drawing/2014/main" id="{37E5E920-D1E4-27CC-CE92-7496B9D460E8}"/>
              </a:ext>
            </a:extLst>
          </p:cNvPr>
          <p:cNvGraphicFramePr>
            <a:graphicFrameLocks noGrp="1"/>
          </p:cNvGraphicFramePr>
          <p:nvPr>
            <p:extLst>
              <p:ext uri="{D42A27DB-BD31-4B8C-83A1-F6EECF244321}">
                <p14:modId xmlns:p14="http://schemas.microsoft.com/office/powerpoint/2010/main" val="98555700"/>
              </p:ext>
            </p:extLst>
          </p:nvPr>
        </p:nvGraphicFramePr>
        <p:xfrm>
          <a:off x="7618535" y="2139853"/>
          <a:ext cx="4119589" cy="2912658"/>
        </p:xfrm>
        <a:graphic>
          <a:graphicData uri="http://schemas.openxmlformats.org/drawingml/2006/table">
            <a:tbl>
              <a:tblPr firstRow="1" bandRow="1">
                <a:tableStyleId>{5C22544A-7EE6-4342-B048-85BDC9FD1C3A}</a:tableStyleId>
              </a:tblPr>
              <a:tblGrid>
                <a:gridCol w="2794000">
                  <a:extLst>
                    <a:ext uri="{9D8B030D-6E8A-4147-A177-3AD203B41FA5}">
                      <a16:colId xmlns:a16="http://schemas.microsoft.com/office/drawing/2014/main" val="1329060465"/>
                    </a:ext>
                  </a:extLst>
                </a:gridCol>
                <a:gridCol w="1325589">
                  <a:extLst>
                    <a:ext uri="{9D8B030D-6E8A-4147-A177-3AD203B41FA5}">
                      <a16:colId xmlns:a16="http://schemas.microsoft.com/office/drawing/2014/main" val="1552938759"/>
                    </a:ext>
                  </a:extLst>
                </a:gridCol>
              </a:tblGrid>
              <a:tr h="416094">
                <a:tc>
                  <a:txBody>
                    <a:bodyPr/>
                    <a:lstStyle/>
                    <a:p>
                      <a:pPr lvl="0">
                        <a:buNone/>
                      </a:pPr>
                      <a:r>
                        <a:rPr lang="en-US" sz="1400">
                          <a:effectLst/>
                        </a:rPr>
                        <a:t>Top Six Competencies</a:t>
                      </a:r>
                    </a:p>
                  </a:txBody>
                  <a:tcPr marL="0" marR="0" marT="0" marB="0" anchor="ctr"/>
                </a:tc>
                <a:tc>
                  <a:txBody>
                    <a:bodyPr/>
                    <a:lstStyle/>
                    <a:p>
                      <a:pPr lvl="0" algn="ctr">
                        <a:buNone/>
                      </a:pPr>
                      <a:endParaRPr lang="en-US" sz="1400">
                        <a:effectLst/>
                      </a:endParaRPr>
                    </a:p>
                  </a:txBody>
                  <a:tcPr marL="0" marR="0" marT="0" marB="0" anchor="ctr"/>
                </a:tc>
                <a:extLst>
                  <a:ext uri="{0D108BD9-81ED-4DB2-BD59-A6C34878D82A}">
                    <a16:rowId xmlns:a16="http://schemas.microsoft.com/office/drawing/2014/main" val="2059608274"/>
                  </a:ext>
                </a:extLst>
              </a:tr>
              <a:tr h="416094">
                <a:tc>
                  <a:txBody>
                    <a:bodyPr/>
                    <a:lstStyle/>
                    <a:p>
                      <a:pPr>
                        <a:buNone/>
                      </a:pPr>
                      <a:r>
                        <a:rPr lang="en-US" sz="1400">
                          <a:effectLst/>
                        </a:rPr>
                        <a:t>Leadership and Professionalism**</a:t>
                      </a:r>
                    </a:p>
                  </a:txBody>
                  <a:tcPr marL="0" marR="0" marT="0" marB="0" anchor="ctr"/>
                </a:tc>
                <a:tc>
                  <a:txBody>
                    <a:bodyPr/>
                    <a:lstStyle/>
                    <a:p>
                      <a:pPr algn="ctr">
                        <a:buNone/>
                      </a:pPr>
                      <a:r>
                        <a:rPr lang="en-US" sz="1400">
                          <a:effectLst/>
                        </a:rPr>
                        <a:t>39%</a:t>
                      </a:r>
                    </a:p>
                  </a:txBody>
                  <a:tcPr marL="0" marR="0" marT="0" marB="0" anchor="ctr"/>
                </a:tc>
                <a:extLst>
                  <a:ext uri="{0D108BD9-81ED-4DB2-BD59-A6C34878D82A}">
                    <a16:rowId xmlns:a16="http://schemas.microsoft.com/office/drawing/2014/main" val="3824710514"/>
                  </a:ext>
                </a:extLst>
              </a:tr>
              <a:tr h="416094">
                <a:tc>
                  <a:txBody>
                    <a:bodyPr/>
                    <a:lstStyle/>
                    <a:p>
                      <a:pPr>
                        <a:buNone/>
                      </a:pPr>
                      <a:r>
                        <a:rPr lang="en-US" sz="1400" b="0">
                          <a:effectLst/>
                        </a:rPr>
                        <a:t>Research, Analysis, and Synthesis</a:t>
                      </a:r>
                    </a:p>
                  </a:txBody>
                  <a:tcPr marL="0" marR="0" marT="0" marB="0" anchor="ctr"/>
                </a:tc>
                <a:tc>
                  <a:txBody>
                    <a:bodyPr/>
                    <a:lstStyle/>
                    <a:p>
                      <a:pPr algn="ctr">
                        <a:buNone/>
                      </a:pPr>
                      <a:r>
                        <a:rPr lang="en-US" sz="1400">
                          <a:effectLst/>
                        </a:rPr>
                        <a:t>33%</a:t>
                      </a:r>
                    </a:p>
                  </a:txBody>
                  <a:tcPr marL="0" marR="0" marT="0" marB="0" anchor="ctr"/>
                </a:tc>
                <a:extLst>
                  <a:ext uri="{0D108BD9-81ED-4DB2-BD59-A6C34878D82A}">
                    <a16:rowId xmlns:a16="http://schemas.microsoft.com/office/drawing/2014/main" val="1237518644"/>
                  </a:ext>
                </a:extLst>
              </a:tr>
              <a:tr h="416094">
                <a:tc>
                  <a:txBody>
                    <a:bodyPr/>
                    <a:lstStyle/>
                    <a:p>
                      <a:pPr>
                        <a:buNone/>
                      </a:pPr>
                      <a:r>
                        <a:rPr lang="en-US" sz="1400" b="1">
                          <a:effectLst/>
                        </a:rPr>
                        <a:t>Collaboration/Teamwork**</a:t>
                      </a:r>
                    </a:p>
                  </a:txBody>
                  <a:tcPr marL="0" marR="0" marT="0" marB="0" anchor="ctr"/>
                </a:tc>
                <a:tc>
                  <a:txBody>
                    <a:bodyPr/>
                    <a:lstStyle/>
                    <a:p>
                      <a:pPr algn="ctr">
                        <a:buNone/>
                      </a:pPr>
                      <a:r>
                        <a:rPr lang="en-US" sz="1400">
                          <a:effectLst/>
                        </a:rPr>
                        <a:t>32%</a:t>
                      </a:r>
                    </a:p>
                  </a:txBody>
                  <a:tcPr marL="0" marR="0" marT="0" marB="0" anchor="ctr"/>
                </a:tc>
                <a:extLst>
                  <a:ext uri="{0D108BD9-81ED-4DB2-BD59-A6C34878D82A}">
                    <a16:rowId xmlns:a16="http://schemas.microsoft.com/office/drawing/2014/main" val="67075486"/>
                  </a:ext>
                </a:extLst>
              </a:tr>
              <a:tr h="416094">
                <a:tc>
                  <a:txBody>
                    <a:bodyPr/>
                    <a:lstStyle/>
                    <a:p>
                      <a:pPr>
                        <a:buNone/>
                      </a:pPr>
                      <a:r>
                        <a:rPr lang="en-US" sz="1400" b="1">
                          <a:effectLst/>
                        </a:rPr>
                        <a:t>Curiosity*</a:t>
                      </a:r>
                    </a:p>
                  </a:txBody>
                  <a:tcPr marL="0" marR="0" marT="0" marB="0" anchor="ctr"/>
                </a:tc>
                <a:tc>
                  <a:txBody>
                    <a:bodyPr/>
                    <a:lstStyle/>
                    <a:p>
                      <a:pPr algn="ctr">
                        <a:buNone/>
                      </a:pPr>
                      <a:r>
                        <a:rPr lang="en-US" sz="1400">
                          <a:effectLst/>
                        </a:rPr>
                        <a:t>33%</a:t>
                      </a:r>
                    </a:p>
                  </a:txBody>
                  <a:tcPr marL="0" marR="0" marT="0" marB="0" anchor="ctr"/>
                </a:tc>
                <a:extLst>
                  <a:ext uri="{0D108BD9-81ED-4DB2-BD59-A6C34878D82A}">
                    <a16:rowId xmlns:a16="http://schemas.microsoft.com/office/drawing/2014/main" val="2623513965"/>
                  </a:ext>
                </a:extLst>
              </a:tr>
              <a:tr h="416094">
                <a:tc>
                  <a:txBody>
                    <a:bodyPr/>
                    <a:lstStyle/>
                    <a:p>
                      <a:pPr>
                        <a:buNone/>
                      </a:pPr>
                      <a:r>
                        <a:rPr lang="en-US" sz="1400" b="1">
                          <a:effectLst/>
                        </a:rPr>
                        <a:t>Critical Thinking*</a:t>
                      </a:r>
                    </a:p>
                  </a:txBody>
                  <a:tcPr marL="0" marR="0" marT="0" marB="0" anchor="ctr"/>
                </a:tc>
                <a:tc>
                  <a:txBody>
                    <a:bodyPr/>
                    <a:lstStyle/>
                    <a:p>
                      <a:pPr algn="ctr">
                        <a:buNone/>
                      </a:pPr>
                      <a:r>
                        <a:rPr lang="en-US" sz="1400">
                          <a:effectLst/>
                        </a:rPr>
                        <a:t>72%</a:t>
                      </a:r>
                    </a:p>
                  </a:txBody>
                  <a:tcPr marL="0" marR="0" marT="0" marB="0" anchor="ctr"/>
                </a:tc>
                <a:extLst>
                  <a:ext uri="{0D108BD9-81ED-4DB2-BD59-A6C34878D82A}">
                    <a16:rowId xmlns:a16="http://schemas.microsoft.com/office/drawing/2014/main" val="1659341709"/>
                  </a:ext>
                </a:extLst>
              </a:tr>
              <a:tr h="416094">
                <a:tc>
                  <a:txBody>
                    <a:bodyPr/>
                    <a:lstStyle/>
                    <a:p>
                      <a:pPr>
                        <a:buNone/>
                      </a:pPr>
                      <a:r>
                        <a:rPr lang="en-US" sz="1400" b="1">
                          <a:effectLst/>
                        </a:rPr>
                        <a:t>Verbal Communication^</a:t>
                      </a:r>
                    </a:p>
                  </a:txBody>
                  <a:tcPr marL="0" marR="0" marT="0" marB="0" anchor="ctr"/>
                </a:tc>
                <a:tc>
                  <a:txBody>
                    <a:bodyPr/>
                    <a:lstStyle/>
                    <a:p>
                      <a:pPr algn="ctr">
                        <a:buNone/>
                      </a:pPr>
                      <a:r>
                        <a:rPr lang="en-US" sz="1400">
                          <a:effectLst/>
                        </a:rPr>
                        <a:t>39%</a:t>
                      </a:r>
                    </a:p>
                  </a:txBody>
                  <a:tcPr marL="0" marR="0" marT="0" marB="0" anchor="ctr"/>
                </a:tc>
                <a:extLst>
                  <a:ext uri="{0D108BD9-81ED-4DB2-BD59-A6C34878D82A}">
                    <a16:rowId xmlns:a16="http://schemas.microsoft.com/office/drawing/2014/main" val="3588370458"/>
                  </a:ext>
                </a:extLst>
              </a:tr>
            </a:tbl>
          </a:graphicData>
        </a:graphic>
      </p:graphicFrame>
      <p:sp>
        <p:nvSpPr>
          <p:cNvPr id="11" name="TextBox 10">
            <a:extLst>
              <a:ext uri="{FF2B5EF4-FFF2-40B4-BE49-F238E27FC236}">
                <a16:creationId xmlns:a16="http://schemas.microsoft.com/office/drawing/2014/main" id="{B746CB3F-E2FE-5C62-F238-D3BB1F35D5AF}"/>
              </a:ext>
            </a:extLst>
          </p:cNvPr>
          <p:cNvSpPr txBox="1"/>
          <p:nvPr/>
        </p:nvSpPr>
        <p:spPr>
          <a:xfrm>
            <a:off x="7510096" y="5050691"/>
            <a:ext cx="4332652"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These skills were consistently prioritized by respondents. </a:t>
            </a:r>
          </a:p>
          <a:p>
            <a:pPr algn="ctr"/>
            <a:r>
              <a:rPr lang="en-US" sz="1200"/>
              <a:t>Skills in bold were rated Extremely Important in the previous question.</a:t>
            </a:r>
            <a:endParaRPr lang="en-US"/>
          </a:p>
          <a:p>
            <a:pPr algn="ctr"/>
            <a:r>
              <a:rPr lang="en-US" sz="1200"/>
              <a:t>** Indicates skills prioritized by academic leaders and alumni.</a:t>
            </a:r>
          </a:p>
          <a:p>
            <a:pPr algn="ctr"/>
            <a:r>
              <a:rPr lang="en-US" sz="1200"/>
              <a:t>* Indicates skills prioritized by academic leaders only.</a:t>
            </a:r>
          </a:p>
          <a:p>
            <a:pPr algn="ctr"/>
            <a:r>
              <a:rPr lang="en-US" sz="1200"/>
              <a:t>^ Indicates skills prioritized by alumni only.</a:t>
            </a:r>
          </a:p>
        </p:txBody>
      </p:sp>
      <p:pic>
        <p:nvPicPr>
          <p:cNvPr id="12" name="Content Placeholder 11" descr="A graph with text on it&#10;&#10;AI-generated content may be incorrect.">
            <a:extLst>
              <a:ext uri="{FF2B5EF4-FFF2-40B4-BE49-F238E27FC236}">
                <a16:creationId xmlns:a16="http://schemas.microsoft.com/office/drawing/2014/main" id="{95A872C3-3A0E-2423-60EC-D064E9D40165}"/>
              </a:ext>
            </a:extLst>
          </p:cNvPr>
          <p:cNvPicPr>
            <a:picLocks noGrp="1" noChangeAspect="1"/>
          </p:cNvPicPr>
          <p:nvPr>
            <p:ph idx="1"/>
          </p:nvPr>
        </p:nvPicPr>
        <p:blipFill>
          <a:blip r:embed="rId2"/>
          <a:stretch>
            <a:fillRect/>
          </a:stretch>
        </p:blipFill>
        <p:spPr>
          <a:xfrm>
            <a:off x="385688" y="2139357"/>
            <a:ext cx="7129971" cy="4720759"/>
          </a:xfrm>
          <a:prstGeom prst="rect">
            <a:avLst/>
          </a:prstGeom>
        </p:spPr>
      </p:pic>
    </p:spTree>
    <p:extLst>
      <p:ext uri="{BB962C8B-B14F-4D97-AF65-F5344CB8AC3E}">
        <p14:creationId xmlns:p14="http://schemas.microsoft.com/office/powerpoint/2010/main" val="8326847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A46AA-31B9-94F0-D27C-243BE0934A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7EF383-A588-8169-9509-8FE22109202B}"/>
              </a:ext>
            </a:extLst>
          </p:cNvPr>
          <p:cNvSpPr>
            <a:spLocks noGrp="1"/>
          </p:cNvSpPr>
          <p:nvPr>
            <p:ph type="title"/>
          </p:nvPr>
        </p:nvSpPr>
        <p:spPr/>
        <p:txBody>
          <a:bodyPr vert="horz" lIns="91440" tIns="45720" rIns="91440" bIns="45720" rtlCol="0" anchor="ctr">
            <a:noAutofit/>
          </a:bodyPr>
          <a:lstStyle/>
          <a:p>
            <a:r>
              <a:rPr lang="en-US" sz="2200">
                <a:ea typeface="+mj-lt"/>
                <a:cs typeface="+mj-lt"/>
              </a:rPr>
              <a:t>In order to ensure the mastery of critical skills, it is the duty of all faculty to develop and reinforce general education outcomes in their coursework. </a:t>
            </a:r>
            <a:endParaRPr lang="en-US">
              <a:ea typeface="+mj-lt"/>
              <a:cs typeface="+mj-lt"/>
            </a:endParaRPr>
          </a:p>
          <a:p>
            <a:r>
              <a:rPr lang="en-US" sz="2200">
                <a:ea typeface="+mj-lt"/>
                <a:cs typeface="+mj-lt"/>
              </a:rPr>
              <a:t>Based on the top five skills/competencies you selected, how confident are you in your ability to intentionally develop each of the following competencies in students through your teaching?</a:t>
            </a:r>
            <a:endParaRPr lang="en-US">
              <a:ea typeface="+mj-lt"/>
              <a:cs typeface="+mj-lt"/>
            </a:endParaRPr>
          </a:p>
        </p:txBody>
      </p:sp>
      <p:sp>
        <p:nvSpPr>
          <p:cNvPr id="4" name="Date Placeholder 3">
            <a:extLst>
              <a:ext uri="{FF2B5EF4-FFF2-40B4-BE49-F238E27FC236}">
                <a16:creationId xmlns:a16="http://schemas.microsoft.com/office/drawing/2014/main" id="{A1BB2DB1-A936-C496-DCC3-110D801C042B}"/>
              </a:ext>
            </a:extLst>
          </p:cNvPr>
          <p:cNvSpPr>
            <a:spLocks noGrp="1"/>
          </p:cNvSpPr>
          <p:nvPr>
            <p:ph type="dt" sz="half" idx="10"/>
          </p:nvPr>
        </p:nvSpPr>
        <p:spPr/>
        <p:txBody>
          <a:bodyPr/>
          <a:lstStyle/>
          <a:p>
            <a:fld id="{8056B47C-FB50-4786-935C-EB3F188EFAA6}" type="datetime1">
              <a:t>7/2/2026</a:t>
            </a:fld>
            <a:endParaRPr lang="en-US"/>
          </a:p>
        </p:txBody>
      </p:sp>
      <p:sp>
        <p:nvSpPr>
          <p:cNvPr id="6" name="Slide Number Placeholder 5">
            <a:extLst>
              <a:ext uri="{FF2B5EF4-FFF2-40B4-BE49-F238E27FC236}">
                <a16:creationId xmlns:a16="http://schemas.microsoft.com/office/drawing/2014/main" id="{56A02087-E7A1-89DD-629A-1C5DAA2EE22A}"/>
              </a:ext>
            </a:extLst>
          </p:cNvPr>
          <p:cNvSpPr>
            <a:spLocks noGrp="1"/>
          </p:cNvSpPr>
          <p:nvPr>
            <p:ph type="sldNum" sz="quarter" idx="12"/>
          </p:nvPr>
        </p:nvSpPr>
        <p:spPr/>
        <p:txBody>
          <a:bodyPr/>
          <a:lstStyle/>
          <a:p>
            <a:fld id="{A65A5C87-DF58-40C8-B092-1DE63DB4547E}" type="slidenum">
              <a:rPr lang="en-US" dirty="0"/>
              <a:t>51</a:t>
            </a:fld>
            <a:endParaRPr lang="en-US"/>
          </a:p>
        </p:txBody>
      </p:sp>
      <p:graphicFrame>
        <p:nvGraphicFramePr>
          <p:cNvPr id="9" name="Table 8">
            <a:extLst>
              <a:ext uri="{FF2B5EF4-FFF2-40B4-BE49-F238E27FC236}">
                <a16:creationId xmlns:a16="http://schemas.microsoft.com/office/drawing/2014/main" id="{DB7261ED-6880-9057-9C0C-FC22E597A922}"/>
              </a:ext>
            </a:extLst>
          </p:cNvPr>
          <p:cNvGraphicFramePr>
            <a:graphicFrameLocks noGrp="1"/>
          </p:cNvGraphicFramePr>
          <p:nvPr>
            <p:extLst>
              <p:ext uri="{D42A27DB-BD31-4B8C-83A1-F6EECF244321}">
                <p14:modId xmlns:p14="http://schemas.microsoft.com/office/powerpoint/2010/main" val="2458642958"/>
              </p:ext>
            </p:extLst>
          </p:nvPr>
        </p:nvGraphicFramePr>
        <p:xfrm>
          <a:off x="7429499" y="2095500"/>
          <a:ext cx="4282079" cy="4698999"/>
        </p:xfrm>
        <a:graphic>
          <a:graphicData uri="http://schemas.openxmlformats.org/drawingml/2006/table">
            <a:tbl>
              <a:tblPr firstRow="1" bandRow="1">
                <a:tableStyleId>{5C22544A-7EE6-4342-B048-85BDC9FD1C3A}</a:tableStyleId>
              </a:tblPr>
              <a:tblGrid>
                <a:gridCol w="1086109">
                  <a:extLst>
                    <a:ext uri="{9D8B030D-6E8A-4147-A177-3AD203B41FA5}">
                      <a16:colId xmlns:a16="http://schemas.microsoft.com/office/drawing/2014/main" val="4089798840"/>
                    </a:ext>
                  </a:extLst>
                </a:gridCol>
                <a:gridCol w="639194">
                  <a:extLst>
                    <a:ext uri="{9D8B030D-6E8A-4147-A177-3AD203B41FA5}">
                      <a16:colId xmlns:a16="http://schemas.microsoft.com/office/drawing/2014/main" val="3005102279"/>
                    </a:ext>
                  </a:extLst>
                </a:gridCol>
                <a:gridCol w="639194">
                  <a:extLst>
                    <a:ext uri="{9D8B030D-6E8A-4147-A177-3AD203B41FA5}">
                      <a16:colId xmlns:a16="http://schemas.microsoft.com/office/drawing/2014/main" val="3189079483"/>
                    </a:ext>
                  </a:extLst>
                </a:gridCol>
                <a:gridCol w="639194">
                  <a:extLst>
                    <a:ext uri="{9D8B030D-6E8A-4147-A177-3AD203B41FA5}">
                      <a16:colId xmlns:a16="http://schemas.microsoft.com/office/drawing/2014/main" val="2857946443"/>
                    </a:ext>
                  </a:extLst>
                </a:gridCol>
                <a:gridCol w="639194">
                  <a:extLst>
                    <a:ext uri="{9D8B030D-6E8A-4147-A177-3AD203B41FA5}">
                      <a16:colId xmlns:a16="http://schemas.microsoft.com/office/drawing/2014/main" val="2143687404"/>
                    </a:ext>
                  </a:extLst>
                </a:gridCol>
                <a:gridCol w="639194">
                  <a:extLst>
                    <a:ext uri="{9D8B030D-6E8A-4147-A177-3AD203B41FA5}">
                      <a16:colId xmlns:a16="http://schemas.microsoft.com/office/drawing/2014/main" val="96078283"/>
                    </a:ext>
                  </a:extLst>
                </a:gridCol>
              </a:tblGrid>
              <a:tr h="818604">
                <a:tc>
                  <a:txBody>
                    <a:bodyPr/>
                    <a:lstStyle/>
                    <a:p>
                      <a:pPr>
                        <a:buNone/>
                      </a:pPr>
                      <a:endParaRPr lang="en-US" sz="1000">
                        <a:effectLst/>
                      </a:endParaRPr>
                    </a:p>
                  </a:txBody>
                  <a:tcPr marL="0" marR="0" marT="0" marB="0" anchor="ctr"/>
                </a:tc>
                <a:tc>
                  <a:txBody>
                    <a:bodyPr/>
                    <a:lstStyle/>
                    <a:p>
                      <a:pPr algn="ctr">
                        <a:buNone/>
                      </a:pPr>
                      <a:r>
                        <a:rPr lang="en-US" sz="1000">
                          <a:effectLst/>
                        </a:rPr>
                        <a:t>EC</a:t>
                      </a:r>
                    </a:p>
                  </a:txBody>
                  <a:tcPr marL="0" marR="0" marT="0" marB="0" anchor="ctr"/>
                </a:tc>
                <a:tc>
                  <a:txBody>
                    <a:bodyPr/>
                    <a:lstStyle/>
                    <a:p>
                      <a:pPr lvl="0" algn="ctr">
                        <a:buNone/>
                      </a:pPr>
                      <a:r>
                        <a:rPr lang="en-US" sz="1000">
                          <a:effectLst/>
                        </a:rPr>
                        <a:t>VC</a:t>
                      </a:r>
                      <a:endParaRPr lang="en-US"/>
                    </a:p>
                  </a:txBody>
                  <a:tcPr marL="0" marR="0" marT="0" marB="0" anchor="ctr"/>
                </a:tc>
                <a:tc>
                  <a:txBody>
                    <a:bodyPr/>
                    <a:lstStyle/>
                    <a:p>
                      <a:pPr lvl="0" algn="ctr">
                        <a:buNone/>
                      </a:pPr>
                      <a:r>
                        <a:rPr lang="en-US" sz="1000">
                          <a:effectLst/>
                        </a:rPr>
                        <a:t>MC</a:t>
                      </a:r>
                      <a:endParaRPr lang="en-US"/>
                    </a:p>
                  </a:txBody>
                  <a:tcPr marL="0" marR="0" marT="0" marB="0" anchor="ctr"/>
                </a:tc>
                <a:tc>
                  <a:txBody>
                    <a:bodyPr/>
                    <a:lstStyle/>
                    <a:p>
                      <a:pPr lvl="0" algn="ctr">
                        <a:buNone/>
                      </a:pPr>
                      <a:r>
                        <a:rPr lang="en-US" sz="1000">
                          <a:effectLst/>
                        </a:rPr>
                        <a:t>SC</a:t>
                      </a:r>
                      <a:endParaRPr lang="en-US"/>
                    </a:p>
                  </a:txBody>
                  <a:tcPr marL="0" marR="0" marT="0" marB="0" anchor="ctr"/>
                </a:tc>
                <a:tc>
                  <a:txBody>
                    <a:bodyPr/>
                    <a:lstStyle/>
                    <a:p>
                      <a:pPr lvl="0" algn="ctr">
                        <a:buNone/>
                      </a:pPr>
                      <a:r>
                        <a:rPr lang="en-US" sz="1000">
                          <a:effectLst/>
                        </a:rPr>
                        <a:t>NAC</a:t>
                      </a:r>
                      <a:endParaRPr lang="en-US"/>
                    </a:p>
                  </a:txBody>
                  <a:tcPr marL="0" marR="0" marT="0" marB="0" anchor="ctr"/>
                </a:tc>
                <a:extLst>
                  <a:ext uri="{0D108BD9-81ED-4DB2-BD59-A6C34878D82A}">
                    <a16:rowId xmlns:a16="http://schemas.microsoft.com/office/drawing/2014/main" val="2908642292"/>
                  </a:ext>
                </a:extLst>
              </a:tr>
              <a:tr h="818604">
                <a:tc>
                  <a:txBody>
                    <a:bodyPr/>
                    <a:lstStyle/>
                    <a:p>
                      <a:pPr lvl="0">
                        <a:buNone/>
                      </a:pPr>
                      <a:r>
                        <a:rPr lang="en-US" sz="1000" b="0" i="0" u="none" strike="noStrike" noProof="0">
                          <a:effectLst/>
                          <a:latin typeface="Avenir Next LT Pro"/>
                        </a:rPr>
                        <a:t>Research, Analysis, and Synthesis</a:t>
                      </a:r>
                      <a:endParaRPr lang="en-US"/>
                    </a:p>
                  </a:txBody>
                  <a:tcPr marL="0" marR="0" marT="0" marB="0" anchor="ctr"/>
                </a:tc>
                <a:tc>
                  <a:txBody>
                    <a:bodyPr/>
                    <a:lstStyle/>
                    <a:p>
                      <a:pPr lvl="0" algn="ctr">
                        <a:buNone/>
                      </a:pPr>
                      <a:r>
                        <a:rPr lang="en-US" sz="1000">
                          <a:effectLst/>
                        </a:rPr>
                        <a:t>23%</a:t>
                      </a:r>
                    </a:p>
                  </a:txBody>
                  <a:tcPr marL="0" marR="0" marT="0" marB="0" anchor="ctr"/>
                </a:tc>
                <a:tc>
                  <a:txBody>
                    <a:bodyPr/>
                    <a:lstStyle/>
                    <a:p>
                      <a:pPr lvl="0" algn="ctr">
                        <a:buNone/>
                      </a:pPr>
                      <a:r>
                        <a:rPr lang="en-US" sz="1000">
                          <a:effectLst/>
                        </a:rPr>
                        <a:t>9%</a:t>
                      </a:r>
                    </a:p>
                  </a:txBody>
                  <a:tcPr marL="0" marR="0" marT="0" marB="0" anchor="ctr"/>
                </a:tc>
                <a:tc>
                  <a:txBody>
                    <a:bodyPr/>
                    <a:lstStyle/>
                    <a:p>
                      <a:pPr lvl="0" algn="ctr">
                        <a:buNone/>
                      </a:pPr>
                      <a:r>
                        <a:rPr lang="en-US" sz="1000">
                          <a:effectLst/>
                        </a:rPr>
                        <a:t>1%</a:t>
                      </a:r>
                    </a:p>
                  </a:txBody>
                  <a:tcPr marL="0" marR="0" marT="0" marB="0" anchor="ctr"/>
                </a:tc>
                <a:tc>
                  <a:txBody>
                    <a:bodyPr/>
                    <a:lstStyle/>
                    <a:p>
                      <a:pPr lvl="0" algn="ctr">
                        <a:buNone/>
                      </a:pPr>
                      <a:r>
                        <a:rPr lang="en-US" sz="1000">
                          <a:effectLst/>
                        </a:rPr>
                        <a:t>0%</a:t>
                      </a:r>
                    </a:p>
                  </a:txBody>
                  <a:tcPr marL="0" marR="0" marT="0" marB="0" anchor="ctr"/>
                </a:tc>
                <a:tc>
                  <a:txBody>
                    <a:bodyPr/>
                    <a:lstStyle/>
                    <a:p>
                      <a:pPr lvl="0" algn="ctr">
                        <a:buNone/>
                      </a:pPr>
                      <a:r>
                        <a:rPr lang="en-US" sz="1000">
                          <a:effectLst/>
                        </a:rPr>
                        <a:t>0%</a:t>
                      </a:r>
                    </a:p>
                  </a:txBody>
                  <a:tcPr marL="0" marR="0" marT="0" marB="0" anchor="ctr"/>
                </a:tc>
                <a:extLst>
                  <a:ext uri="{0D108BD9-81ED-4DB2-BD59-A6C34878D82A}">
                    <a16:rowId xmlns:a16="http://schemas.microsoft.com/office/drawing/2014/main" val="470724068"/>
                  </a:ext>
                </a:extLst>
              </a:tr>
              <a:tr h="818604">
                <a:tc>
                  <a:txBody>
                    <a:bodyPr/>
                    <a:lstStyle/>
                    <a:p>
                      <a:pPr algn="l">
                        <a:buNone/>
                      </a:pPr>
                      <a:r>
                        <a:rPr lang="en-US" sz="1000">
                          <a:effectLst/>
                        </a:rPr>
                        <a:t>Leadership and Professionalism</a:t>
                      </a:r>
                    </a:p>
                  </a:txBody>
                  <a:tcPr marL="0" marR="0" marT="0" marB="0" anchor="ctr"/>
                </a:tc>
                <a:tc>
                  <a:txBody>
                    <a:bodyPr/>
                    <a:lstStyle/>
                    <a:p>
                      <a:pPr algn="ctr">
                        <a:buNone/>
                      </a:pPr>
                      <a:r>
                        <a:rPr lang="en-US" sz="1000">
                          <a:effectLst/>
                        </a:rPr>
                        <a:t>23%</a:t>
                      </a:r>
                    </a:p>
                  </a:txBody>
                  <a:tcPr marL="0" marR="0" marT="0" marB="0" anchor="ctr"/>
                </a:tc>
                <a:tc>
                  <a:txBody>
                    <a:bodyPr/>
                    <a:lstStyle/>
                    <a:p>
                      <a:pPr algn="ctr">
                        <a:buNone/>
                      </a:pPr>
                      <a:r>
                        <a:rPr lang="en-US" sz="1000">
                          <a:effectLst/>
                        </a:rPr>
                        <a:t>13%</a:t>
                      </a:r>
                    </a:p>
                  </a:txBody>
                  <a:tcPr marL="0" marR="0" marT="0" marB="0" anchor="ctr"/>
                </a:tc>
                <a:tc>
                  <a:txBody>
                    <a:bodyPr/>
                    <a:lstStyle/>
                    <a:p>
                      <a:pPr algn="ctr">
                        <a:buNone/>
                      </a:pPr>
                      <a:r>
                        <a:rPr lang="en-US" sz="1000">
                          <a:effectLst/>
                        </a:rPr>
                        <a:t>3%</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4160011039"/>
                  </a:ext>
                </a:extLst>
              </a:tr>
              <a:tr h="616611">
                <a:tc>
                  <a:txBody>
                    <a:bodyPr/>
                    <a:lstStyle/>
                    <a:p>
                      <a:pPr>
                        <a:buNone/>
                      </a:pPr>
                      <a:r>
                        <a:rPr lang="en-US" sz="1000">
                          <a:effectLst/>
                        </a:rPr>
                        <a:t>Collaboration/</a:t>
                      </a:r>
                    </a:p>
                    <a:p>
                      <a:pPr lvl="0">
                        <a:buNone/>
                      </a:pPr>
                      <a:r>
                        <a:rPr lang="en-US" sz="1000">
                          <a:effectLst/>
                        </a:rPr>
                        <a:t>Teamwork</a:t>
                      </a:r>
                    </a:p>
                  </a:txBody>
                  <a:tcPr marL="0" marR="0" marT="0" marB="0" anchor="ctr"/>
                </a:tc>
                <a:tc>
                  <a:txBody>
                    <a:bodyPr/>
                    <a:lstStyle/>
                    <a:p>
                      <a:pPr algn="ctr">
                        <a:buNone/>
                      </a:pPr>
                      <a:r>
                        <a:rPr lang="en-US" sz="1000">
                          <a:effectLst/>
                        </a:rPr>
                        <a:t>23%</a:t>
                      </a:r>
                    </a:p>
                  </a:txBody>
                  <a:tcPr marL="0" marR="0" marT="0" marB="0" anchor="ctr"/>
                </a:tc>
                <a:tc>
                  <a:txBody>
                    <a:bodyPr/>
                    <a:lstStyle/>
                    <a:p>
                      <a:pPr algn="ctr">
                        <a:buNone/>
                      </a:pPr>
                      <a:r>
                        <a:rPr lang="en-US" sz="1000">
                          <a:effectLst/>
                        </a:rPr>
                        <a:t>6%</a:t>
                      </a:r>
                    </a:p>
                  </a:txBody>
                  <a:tcPr marL="0" marR="0" marT="0" marB="0" anchor="ctr"/>
                </a:tc>
                <a:tc>
                  <a:txBody>
                    <a:bodyPr/>
                    <a:lstStyle/>
                    <a:p>
                      <a:pPr algn="ctr">
                        <a:buNone/>
                      </a:pPr>
                      <a:r>
                        <a:rPr lang="en-US" sz="1000">
                          <a:effectLst/>
                        </a:rPr>
                        <a:t>3%</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3840365606"/>
                  </a:ext>
                </a:extLst>
              </a:tr>
              <a:tr h="542192">
                <a:tc>
                  <a:txBody>
                    <a:bodyPr/>
                    <a:lstStyle/>
                    <a:p>
                      <a:pPr>
                        <a:buNone/>
                      </a:pPr>
                      <a:r>
                        <a:rPr lang="en-US" sz="1000">
                          <a:effectLst/>
                        </a:rPr>
                        <a:t>Curiosity</a:t>
                      </a:r>
                    </a:p>
                  </a:txBody>
                  <a:tcPr marL="0" marR="0" marT="0" marB="0" anchor="ctr"/>
                </a:tc>
                <a:tc>
                  <a:txBody>
                    <a:bodyPr/>
                    <a:lstStyle/>
                    <a:p>
                      <a:pPr algn="ctr">
                        <a:buNone/>
                      </a:pPr>
                      <a:r>
                        <a:rPr lang="en-US" sz="1000">
                          <a:effectLst/>
                        </a:rPr>
                        <a:t>20%</a:t>
                      </a:r>
                    </a:p>
                  </a:txBody>
                  <a:tcPr marL="0" marR="0" marT="0" marB="0" anchor="ctr"/>
                </a:tc>
                <a:tc>
                  <a:txBody>
                    <a:bodyPr/>
                    <a:lstStyle/>
                    <a:p>
                      <a:pPr algn="ctr">
                        <a:buNone/>
                      </a:pPr>
                      <a:r>
                        <a:rPr lang="en-US" sz="1000">
                          <a:effectLst/>
                        </a:rPr>
                        <a:t>10%</a:t>
                      </a:r>
                    </a:p>
                  </a:txBody>
                  <a:tcPr marL="0" marR="0" marT="0" marB="0" anchor="ctr"/>
                </a:tc>
                <a:tc>
                  <a:txBody>
                    <a:bodyPr/>
                    <a:lstStyle/>
                    <a:p>
                      <a:pPr algn="ctr">
                        <a:buNone/>
                      </a:pPr>
                      <a:r>
                        <a:rPr lang="en-US" sz="1000">
                          <a:effectLst/>
                        </a:rPr>
                        <a:t>3%</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582704298"/>
                  </a:ext>
                </a:extLst>
              </a:tr>
              <a:tr h="542192">
                <a:tc>
                  <a:txBody>
                    <a:bodyPr/>
                    <a:lstStyle/>
                    <a:p>
                      <a:pPr>
                        <a:buNone/>
                      </a:pPr>
                      <a:r>
                        <a:rPr lang="en-US" sz="1000">
                          <a:effectLst/>
                        </a:rPr>
                        <a:t>Critical Thinking</a:t>
                      </a:r>
                    </a:p>
                  </a:txBody>
                  <a:tcPr marL="0" marR="0" marT="0" marB="0" anchor="ctr"/>
                </a:tc>
                <a:tc>
                  <a:txBody>
                    <a:bodyPr/>
                    <a:lstStyle/>
                    <a:p>
                      <a:pPr algn="ctr">
                        <a:buNone/>
                      </a:pPr>
                      <a:r>
                        <a:rPr lang="en-US" sz="1000">
                          <a:effectLst/>
                        </a:rPr>
                        <a:t>49%</a:t>
                      </a:r>
                    </a:p>
                  </a:txBody>
                  <a:tcPr marL="0" marR="0" marT="0" marB="0" anchor="ctr"/>
                </a:tc>
                <a:tc>
                  <a:txBody>
                    <a:bodyPr/>
                    <a:lstStyle/>
                    <a:p>
                      <a:pPr algn="ctr">
                        <a:buNone/>
                      </a:pPr>
                      <a:r>
                        <a:rPr lang="en-US" sz="1000">
                          <a:effectLst/>
                        </a:rPr>
                        <a:t>22%</a:t>
                      </a:r>
                    </a:p>
                  </a:txBody>
                  <a:tcPr marL="0" marR="0" marT="0" marB="0" anchor="ctr"/>
                </a:tc>
                <a:tc>
                  <a:txBody>
                    <a:bodyPr/>
                    <a:lstStyle/>
                    <a:p>
                      <a:pPr algn="ctr">
                        <a:buNone/>
                      </a:pPr>
                      <a:r>
                        <a:rPr lang="en-US" sz="1000">
                          <a:effectLst/>
                        </a:rPr>
                        <a:t>2%</a:t>
                      </a:r>
                    </a:p>
                  </a:txBody>
                  <a:tcPr marL="0" marR="0" marT="0" marB="0" anchor="ctr"/>
                </a:tc>
                <a:tc>
                  <a:txBody>
                    <a:bodyPr/>
                    <a:lstStyle/>
                    <a:p>
                      <a:pPr algn="ctr">
                        <a:buNone/>
                      </a:pPr>
                      <a:r>
                        <a:rPr lang="en-US" sz="1000">
                          <a:effectLst/>
                        </a:rPr>
                        <a:t>1%</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2823775362"/>
                  </a:ext>
                </a:extLst>
              </a:tr>
              <a:tr h="542192">
                <a:tc>
                  <a:txBody>
                    <a:bodyPr/>
                    <a:lstStyle/>
                    <a:p>
                      <a:pPr>
                        <a:buNone/>
                      </a:pPr>
                      <a:r>
                        <a:rPr lang="en-US" sz="1000">
                          <a:effectLst/>
                        </a:rPr>
                        <a:t>Verbal Communication</a:t>
                      </a:r>
                    </a:p>
                  </a:txBody>
                  <a:tcPr marL="0" marR="0" marT="0" marB="0" anchor="ctr"/>
                </a:tc>
                <a:tc>
                  <a:txBody>
                    <a:bodyPr/>
                    <a:lstStyle/>
                    <a:p>
                      <a:pPr algn="ctr">
                        <a:buNone/>
                      </a:pPr>
                      <a:r>
                        <a:rPr lang="en-US" sz="1000">
                          <a:effectLst/>
                        </a:rPr>
                        <a:t>25%</a:t>
                      </a:r>
                    </a:p>
                  </a:txBody>
                  <a:tcPr marL="0" marR="0" marT="0" marB="0" anchor="ctr"/>
                </a:tc>
                <a:tc>
                  <a:txBody>
                    <a:bodyPr/>
                    <a:lstStyle/>
                    <a:p>
                      <a:pPr algn="ctr">
                        <a:buNone/>
                      </a:pPr>
                      <a:r>
                        <a:rPr lang="en-US" sz="1000">
                          <a:effectLst/>
                        </a:rPr>
                        <a:t>12%</a:t>
                      </a:r>
                    </a:p>
                  </a:txBody>
                  <a:tcPr marL="0" marR="0" marT="0" marB="0" anchor="ctr"/>
                </a:tc>
                <a:tc>
                  <a:txBody>
                    <a:bodyPr/>
                    <a:lstStyle/>
                    <a:p>
                      <a:pPr algn="ctr">
                        <a:buNone/>
                      </a:pPr>
                      <a:r>
                        <a:rPr lang="en-US" sz="1000">
                          <a:effectLst/>
                        </a:rPr>
                        <a:t>2%</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4250615066"/>
                  </a:ext>
                </a:extLst>
              </a:tr>
            </a:tbl>
          </a:graphicData>
        </a:graphic>
      </p:graphicFrame>
      <p:pic>
        <p:nvPicPr>
          <p:cNvPr id="10" name="Content Placeholder 9" descr="A screen shot of a graph&#10;&#10;AI-generated content may be incorrect.">
            <a:extLst>
              <a:ext uri="{FF2B5EF4-FFF2-40B4-BE49-F238E27FC236}">
                <a16:creationId xmlns:a16="http://schemas.microsoft.com/office/drawing/2014/main" id="{5092B974-98C6-A419-4A60-64F8C6C94EA3}"/>
              </a:ext>
            </a:extLst>
          </p:cNvPr>
          <p:cNvPicPr>
            <a:picLocks noGrp="1" noChangeAspect="1"/>
          </p:cNvPicPr>
          <p:nvPr>
            <p:ph idx="1"/>
          </p:nvPr>
        </p:nvPicPr>
        <p:blipFill>
          <a:blip r:embed="rId2"/>
          <a:stretch>
            <a:fillRect/>
          </a:stretch>
        </p:blipFill>
        <p:spPr>
          <a:xfrm>
            <a:off x="527916" y="2097023"/>
            <a:ext cx="6633847" cy="4699593"/>
          </a:xfrm>
          <a:prstGeom prst="rect">
            <a:avLst/>
          </a:prstGeom>
        </p:spPr>
      </p:pic>
    </p:spTree>
    <p:extLst>
      <p:ext uri="{BB962C8B-B14F-4D97-AF65-F5344CB8AC3E}">
        <p14:creationId xmlns:p14="http://schemas.microsoft.com/office/powerpoint/2010/main" val="2140591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CDA60-7DBE-6EC5-8903-5FDB72AE8395}"/>
            </a:ext>
          </a:extLst>
        </p:cNvPr>
        <p:cNvGrpSpPr/>
        <p:nvPr/>
      </p:nvGrpSpPr>
      <p:grpSpPr>
        <a:xfrm>
          <a:off x="0" y="0"/>
          <a:ext cx="0" cy="0"/>
          <a:chOff x="0" y="0"/>
          <a:chExt cx="0" cy="0"/>
        </a:xfrm>
      </p:grpSpPr>
      <p:pic>
        <p:nvPicPr>
          <p:cNvPr id="21" name="Content Placeholder 9" descr="A screen shot of a graph&#10;&#10;AI-generated content may be incorrect.">
            <a:extLst>
              <a:ext uri="{FF2B5EF4-FFF2-40B4-BE49-F238E27FC236}">
                <a16:creationId xmlns:a16="http://schemas.microsoft.com/office/drawing/2014/main" id="{A0CDAB6F-381C-3B20-5CBF-1387B89E6A3E}"/>
              </a:ext>
            </a:extLst>
          </p:cNvPr>
          <p:cNvPicPr>
            <a:picLocks noChangeAspect="1"/>
          </p:cNvPicPr>
          <p:nvPr/>
        </p:nvPicPr>
        <p:blipFill>
          <a:blip r:embed="rId2"/>
          <a:stretch>
            <a:fillRect/>
          </a:stretch>
        </p:blipFill>
        <p:spPr>
          <a:xfrm>
            <a:off x="527916" y="2097023"/>
            <a:ext cx="6633847" cy="4699593"/>
          </a:xfrm>
          <a:prstGeom prst="rect">
            <a:avLst/>
          </a:prstGeom>
        </p:spPr>
      </p:pic>
      <p:graphicFrame>
        <p:nvGraphicFramePr>
          <p:cNvPr id="17" name="Table 16">
            <a:extLst>
              <a:ext uri="{FF2B5EF4-FFF2-40B4-BE49-F238E27FC236}">
                <a16:creationId xmlns:a16="http://schemas.microsoft.com/office/drawing/2014/main" id="{F08C2F2E-312D-CD16-A7F6-45B352D59705}"/>
              </a:ext>
            </a:extLst>
          </p:cNvPr>
          <p:cNvGraphicFramePr>
            <a:graphicFrameLocks noGrp="1"/>
          </p:cNvGraphicFramePr>
          <p:nvPr>
            <p:extLst>
              <p:ext uri="{D42A27DB-BD31-4B8C-83A1-F6EECF244321}">
                <p14:modId xmlns:p14="http://schemas.microsoft.com/office/powerpoint/2010/main" val="540778204"/>
              </p:ext>
            </p:extLst>
          </p:nvPr>
        </p:nvGraphicFramePr>
        <p:xfrm>
          <a:off x="7429499" y="2095500"/>
          <a:ext cx="4282079" cy="4698999"/>
        </p:xfrm>
        <a:graphic>
          <a:graphicData uri="http://schemas.openxmlformats.org/drawingml/2006/table">
            <a:tbl>
              <a:tblPr firstRow="1" bandRow="1">
                <a:tableStyleId>{5C22544A-7EE6-4342-B048-85BDC9FD1C3A}</a:tableStyleId>
              </a:tblPr>
              <a:tblGrid>
                <a:gridCol w="1086109">
                  <a:extLst>
                    <a:ext uri="{9D8B030D-6E8A-4147-A177-3AD203B41FA5}">
                      <a16:colId xmlns:a16="http://schemas.microsoft.com/office/drawing/2014/main" val="4089798840"/>
                    </a:ext>
                  </a:extLst>
                </a:gridCol>
                <a:gridCol w="639194">
                  <a:extLst>
                    <a:ext uri="{9D8B030D-6E8A-4147-A177-3AD203B41FA5}">
                      <a16:colId xmlns:a16="http://schemas.microsoft.com/office/drawing/2014/main" val="3005102279"/>
                    </a:ext>
                  </a:extLst>
                </a:gridCol>
                <a:gridCol w="639194">
                  <a:extLst>
                    <a:ext uri="{9D8B030D-6E8A-4147-A177-3AD203B41FA5}">
                      <a16:colId xmlns:a16="http://schemas.microsoft.com/office/drawing/2014/main" val="3189079483"/>
                    </a:ext>
                  </a:extLst>
                </a:gridCol>
                <a:gridCol w="639194">
                  <a:extLst>
                    <a:ext uri="{9D8B030D-6E8A-4147-A177-3AD203B41FA5}">
                      <a16:colId xmlns:a16="http://schemas.microsoft.com/office/drawing/2014/main" val="2857946443"/>
                    </a:ext>
                  </a:extLst>
                </a:gridCol>
                <a:gridCol w="639194">
                  <a:extLst>
                    <a:ext uri="{9D8B030D-6E8A-4147-A177-3AD203B41FA5}">
                      <a16:colId xmlns:a16="http://schemas.microsoft.com/office/drawing/2014/main" val="2143687404"/>
                    </a:ext>
                  </a:extLst>
                </a:gridCol>
                <a:gridCol w="639194">
                  <a:extLst>
                    <a:ext uri="{9D8B030D-6E8A-4147-A177-3AD203B41FA5}">
                      <a16:colId xmlns:a16="http://schemas.microsoft.com/office/drawing/2014/main" val="96078283"/>
                    </a:ext>
                  </a:extLst>
                </a:gridCol>
              </a:tblGrid>
              <a:tr h="818604">
                <a:tc>
                  <a:txBody>
                    <a:bodyPr/>
                    <a:lstStyle/>
                    <a:p>
                      <a:pPr>
                        <a:buNone/>
                      </a:pPr>
                      <a:endParaRPr lang="en-US" sz="1000">
                        <a:effectLst/>
                      </a:endParaRPr>
                    </a:p>
                  </a:txBody>
                  <a:tcPr marL="0" marR="0" marT="0" marB="0" anchor="ctr"/>
                </a:tc>
                <a:tc>
                  <a:txBody>
                    <a:bodyPr/>
                    <a:lstStyle/>
                    <a:p>
                      <a:pPr algn="ctr">
                        <a:buNone/>
                      </a:pPr>
                      <a:r>
                        <a:rPr lang="en-US" sz="1000">
                          <a:effectLst/>
                        </a:rPr>
                        <a:t>EC</a:t>
                      </a:r>
                    </a:p>
                  </a:txBody>
                  <a:tcPr marL="0" marR="0" marT="0" marB="0" anchor="ctr"/>
                </a:tc>
                <a:tc>
                  <a:txBody>
                    <a:bodyPr/>
                    <a:lstStyle/>
                    <a:p>
                      <a:pPr lvl="0" algn="ctr">
                        <a:buNone/>
                      </a:pPr>
                      <a:r>
                        <a:rPr lang="en-US" sz="1000">
                          <a:effectLst/>
                        </a:rPr>
                        <a:t>VC</a:t>
                      </a:r>
                      <a:endParaRPr lang="en-US"/>
                    </a:p>
                  </a:txBody>
                  <a:tcPr marL="0" marR="0" marT="0" marB="0" anchor="ctr"/>
                </a:tc>
                <a:tc>
                  <a:txBody>
                    <a:bodyPr/>
                    <a:lstStyle/>
                    <a:p>
                      <a:pPr lvl="0" algn="ctr">
                        <a:buNone/>
                      </a:pPr>
                      <a:r>
                        <a:rPr lang="en-US" sz="1000">
                          <a:effectLst/>
                        </a:rPr>
                        <a:t>MC</a:t>
                      </a:r>
                      <a:endParaRPr lang="en-US"/>
                    </a:p>
                  </a:txBody>
                  <a:tcPr marL="0" marR="0" marT="0" marB="0" anchor="ctr"/>
                </a:tc>
                <a:tc>
                  <a:txBody>
                    <a:bodyPr/>
                    <a:lstStyle/>
                    <a:p>
                      <a:pPr lvl="0" algn="ctr">
                        <a:buNone/>
                      </a:pPr>
                      <a:r>
                        <a:rPr lang="en-US" sz="1000">
                          <a:effectLst/>
                        </a:rPr>
                        <a:t>SC</a:t>
                      </a:r>
                      <a:endParaRPr lang="en-US"/>
                    </a:p>
                  </a:txBody>
                  <a:tcPr marL="0" marR="0" marT="0" marB="0" anchor="ctr"/>
                </a:tc>
                <a:tc>
                  <a:txBody>
                    <a:bodyPr/>
                    <a:lstStyle/>
                    <a:p>
                      <a:pPr lvl="0" algn="ctr">
                        <a:buNone/>
                      </a:pPr>
                      <a:r>
                        <a:rPr lang="en-US" sz="1000">
                          <a:effectLst/>
                        </a:rPr>
                        <a:t>NAC</a:t>
                      </a:r>
                      <a:endParaRPr lang="en-US"/>
                    </a:p>
                  </a:txBody>
                  <a:tcPr marL="0" marR="0" marT="0" marB="0" anchor="ctr"/>
                </a:tc>
                <a:extLst>
                  <a:ext uri="{0D108BD9-81ED-4DB2-BD59-A6C34878D82A}">
                    <a16:rowId xmlns:a16="http://schemas.microsoft.com/office/drawing/2014/main" val="2908642292"/>
                  </a:ext>
                </a:extLst>
              </a:tr>
              <a:tr h="818604">
                <a:tc>
                  <a:txBody>
                    <a:bodyPr/>
                    <a:lstStyle/>
                    <a:p>
                      <a:pPr lvl="0">
                        <a:buNone/>
                      </a:pPr>
                      <a:r>
                        <a:rPr lang="en-US" sz="1000" b="0" i="0" u="none" strike="noStrike" noProof="0">
                          <a:effectLst/>
                          <a:latin typeface="Avenir Next LT Pro"/>
                        </a:rPr>
                        <a:t>Research, Analysis, and Synthesis</a:t>
                      </a:r>
                      <a:endParaRPr lang="en-US"/>
                    </a:p>
                  </a:txBody>
                  <a:tcPr marL="0" marR="0" marT="0" marB="0" anchor="ctr"/>
                </a:tc>
                <a:tc>
                  <a:txBody>
                    <a:bodyPr/>
                    <a:lstStyle/>
                    <a:p>
                      <a:pPr lvl="0" algn="ctr">
                        <a:buNone/>
                      </a:pPr>
                      <a:r>
                        <a:rPr lang="en-US" sz="1000">
                          <a:effectLst/>
                        </a:rPr>
                        <a:t>23%</a:t>
                      </a:r>
                    </a:p>
                  </a:txBody>
                  <a:tcPr marL="0" marR="0" marT="0" marB="0" anchor="ctr"/>
                </a:tc>
                <a:tc>
                  <a:txBody>
                    <a:bodyPr/>
                    <a:lstStyle/>
                    <a:p>
                      <a:pPr lvl="0" algn="ctr">
                        <a:buNone/>
                      </a:pPr>
                      <a:r>
                        <a:rPr lang="en-US" sz="1000">
                          <a:effectLst/>
                        </a:rPr>
                        <a:t>9%</a:t>
                      </a:r>
                    </a:p>
                  </a:txBody>
                  <a:tcPr marL="0" marR="0" marT="0" marB="0" anchor="ctr"/>
                </a:tc>
                <a:tc>
                  <a:txBody>
                    <a:bodyPr/>
                    <a:lstStyle/>
                    <a:p>
                      <a:pPr lvl="0" algn="ctr">
                        <a:buNone/>
                      </a:pPr>
                      <a:r>
                        <a:rPr lang="en-US" sz="1000">
                          <a:effectLst/>
                        </a:rPr>
                        <a:t>1%</a:t>
                      </a:r>
                    </a:p>
                  </a:txBody>
                  <a:tcPr marL="0" marR="0" marT="0" marB="0" anchor="ctr"/>
                </a:tc>
                <a:tc>
                  <a:txBody>
                    <a:bodyPr/>
                    <a:lstStyle/>
                    <a:p>
                      <a:pPr lvl="0" algn="ctr">
                        <a:buNone/>
                      </a:pPr>
                      <a:r>
                        <a:rPr lang="en-US" sz="1000">
                          <a:effectLst/>
                        </a:rPr>
                        <a:t>0%</a:t>
                      </a:r>
                    </a:p>
                  </a:txBody>
                  <a:tcPr marL="0" marR="0" marT="0" marB="0" anchor="ctr"/>
                </a:tc>
                <a:tc>
                  <a:txBody>
                    <a:bodyPr/>
                    <a:lstStyle/>
                    <a:p>
                      <a:pPr lvl="0" algn="ctr">
                        <a:buNone/>
                      </a:pPr>
                      <a:r>
                        <a:rPr lang="en-US" sz="1000">
                          <a:effectLst/>
                        </a:rPr>
                        <a:t>0%</a:t>
                      </a:r>
                    </a:p>
                  </a:txBody>
                  <a:tcPr marL="0" marR="0" marT="0" marB="0" anchor="ctr"/>
                </a:tc>
                <a:extLst>
                  <a:ext uri="{0D108BD9-81ED-4DB2-BD59-A6C34878D82A}">
                    <a16:rowId xmlns:a16="http://schemas.microsoft.com/office/drawing/2014/main" val="470724068"/>
                  </a:ext>
                </a:extLst>
              </a:tr>
              <a:tr h="818604">
                <a:tc>
                  <a:txBody>
                    <a:bodyPr/>
                    <a:lstStyle/>
                    <a:p>
                      <a:pPr algn="l">
                        <a:buNone/>
                      </a:pPr>
                      <a:r>
                        <a:rPr lang="en-US" sz="1000">
                          <a:effectLst/>
                        </a:rPr>
                        <a:t>Leadership and Professionalism</a:t>
                      </a:r>
                    </a:p>
                  </a:txBody>
                  <a:tcPr marL="0" marR="0" marT="0" marB="0" anchor="ctr"/>
                </a:tc>
                <a:tc>
                  <a:txBody>
                    <a:bodyPr/>
                    <a:lstStyle/>
                    <a:p>
                      <a:pPr algn="ctr">
                        <a:buNone/>
                      </a:pPr>
                      <a:r>
                        <a:rPr lang="en-US" sz="1000">
                          <a:effectLst/>
                        </a:rPr>
                        <a:t>23%</a:t>
                      </a:r>
                    </a:p>
                  </a:txBody>
                  <a:tcPr marL="0" marR="0" marT="0" marB="0" anchor="ctr"/>
                </a:tc>
                <a:tc>
                  <a:txBody>
                    <a:bodyPr/>
                    <a:lstStyle/>
                    <a:p>
                      <a:pPr algn="ctr">
                        <a:buNone/>
                      </a:pPr>
                      <a:r>
                        <a:rPr lang="en-US" sz="1000">
                          <a:effectLst/>
                        </a:rPr>
                        <a:t>13%</a:t>
                      </a:r>
                    </a:p>
                  </a:txBody>
                  <a:tcPr marL="0" marR="0" marT="0" marB="0" anchor="ctr"/>
                </a:tc>
                <a:tc>
                  <a:txBody>
                    <a:bodyPr/>
                    <a:lstStyle/>
                    <a:p>
                      <a:pPr algn="ctr">
                        <a:buNone/>
                      </a:pPr>
                      <a:r>
                        <a:rPr lang="en-US" sz="1000">
                          <a:effectLst/>
                        </a:rPr>
                        <a:t>3%</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4160011039"/>
                  </a:ext>
                </a:extLst>
              </a:tr>
              <a:tr h="616611">
                <a:tc>
                  <a:txBody>
                    <a:bodyPr/>
                    <a:lstStyle/>
                    <a:p>
                      <a:pPr>
                        <a:buNone/>
                      </a:pPr>
                      <a:r>
                        <a:rPr lang="en-US" sz="1000">
                          <a:effectLst/>
                        </a:rPr>
                        <a:t>Collaboration/</a:t>
                      </a:r>
                    </a:p>
                    <a:p>
                      <a:pPr lvl="0">
                        <a:buNone/>
                      </a:pPr>
                      <a:r>
                        <a:rPr lang="en-US" sz="1000">
                          <a:effectLst/>
                        </a:rPr>
                        <a:t>Teamwork</a:t>
                      </a:r>
                    </a:p>
                  </a:txBody>
                  <a:tcPr marL="0" marR="0" marT="0" marB="0" anchor="ctr"/>
                </a:tc>
                <a:tc>
                  <a:txBody>
                    <a:bodyPr/>
                    <a:lstStyle/>
                    <a:p>
                      <a:pPr algn="ctr">
                        <a:buNone/>
                      </a:pPr>
                      <a:r>
                        <a:rPr lang="en-US" sz="1000">
                          <a:effectLst/>
                        </a:rPr>
                        <a:t>23%</a:t>
                      </a:r>
                    </a:p>
                  </a:txBody>
                  <a:tcPr marL="0" marR="0" marT="0" marB="0" anchor="ctr"/>
                </a:tc>
                <a:tc>
                  <a:txBody>
                    <a:bodyPr/>
                    <a:lstStyle/>
                    <a:p>
                      <a:pPr algn="ctr">
                        <a:buNone/>
                      </a:pPr>
                      <a:r>
                        <a:rPr lang="en-US" sz="1000">
                          <a:effectLst/>
                        </a:rPr>
                        <a:t>6%</a:t>
                      </a:r>
                    </a:p>
                  </a:txBody>
                  <a:tcPr marL="0" marR="0" marT="0" marB="0" anchor="ctr"/>
                </a:tc>
                <a:tc>
                  <a:txBody>
                    <a:bodyPr/>
                    <a:lstStyle/>
                    <a:p>
                      <a:pPr algn="ctr">
                        <a:buNone/>
                      </a:pPr>
                      <a:r>
                        <a:rPr lang="en-US" sz="1000">
                          <a:effectLst/>
                        </a:rPr>
                        <a:t>3%</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3840365606"/>
                  </a:ext>
                </a:extLst>
              </a:tr>
              <a:tr h="542192">
                <a:tc>
                  <a:txBody>
                    <a:bodyPr/>
                    <a:lstStyle/>
                    <a:p>
                      <a:pPr>
                        <a:buNone/>
                      </a:pPr>
                      <a:r>
                        <a:rPr lang="en-US" sz="1000">
                          <a:effectLst/>
                        </a:rPr>
                        <a:t>Curiosity</a:t>
                      </a:r>
                    </a:p>
                  </a:txBody>
                  <a:tcPr marL="0" marR="0" marT="0" marB="0" anchor="ctr"/>
                </a:tc>
                <a:tc>
                  <a:txBody>
                    <a:bodyPr/>
                    <a:lstStyle/>
                    <a:p>
                      <a:pPr algn="ctr">
                        <a:buNone/>
                      </a:pPr>
                      <a:r>
                        <a:rPr lang="en-US" sz="1000">
                          <a:effectLst/>
                        </a:rPr>
                        <a:t>20%</a:t>
                      </a:r>
                    </a:p>
                  </a:txBody>
                  <a:tcPr marL="0" marR="0" marT="0" marB="0" anchor="ctr"/>
                </a:tc>
                <a:tc>
                  <a:txBody>
                    <a:bodyPr/>
                    <a:lstStyle/>
                    <a:p>
                      <a:pPr algn="ctr">
                        <a:buNone/>
                      </a:pPr>
                      <a:r>
                        <a:rPr lang="en-US" sz="1000">
                          <a:effectLst/>
                        </a:rPr>
                        <a:t>10%</a:t>
                      </a:r>
                    </a:p>
                  </a:txBody>
                  <a:tcPr marL="0" marR="0" marT="0" marB="0" anchor="ctr"/>
                </a:tc>
                <a:tc>
                  <a:txBody>
                    <a:bodyPr/>
                    <a:lstStyle/>
                    <a:p>
                      <a:pPr algn="ctr">
                        <a:buNone/>
                      </a:pPr>
                      <a:r>
                        <a:rPr lang="en-US" sz="1000">
                          <a:effectLst/>
                        </a:rPr>
                        <a:t>3%</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582704298"/>
                  </a:ext>
                </a:extLst>
              </a:tr>
              <a:tr h="542192">
                <a:tc>
                  <a:txBody>
                    <a:bodyPr/>
                    <a:lstStyle/>
                    <a:p>
                      <a:pPr>
                        <a:buNone/>
                      </a:pPr>
                      <a:r>
                        <a:rPr lang="en-US" sz="1000">
                          <a:effectLst/>
                        </a:rPr>
                        <a:t>Critical Thinking</a:t>
                      </a:r>
                    </a:p>
                  </a:txBody>
                  <a:tcPr marL="0" marR="0" marT="0" marB="0" anchor="ctr"/>
                </a:tc>
                <a:tc>
                  <a:txBody>
                    <a:bodyPr/>
                    <a:lstStyle/>
                    <a:p>
                      <a:pPr algn="ctr">
                        <a:buNone/>
                      </a:pPr>
                      <a:r>
                        <a:rPr lang="en-US" sz="1000">
                          <a:effectLst/>
                        </a:rPr>
                        <a:t>49%</a:t>
                      </a:r>
                    </a:p>
                  </a:txBody>
                  <a:tcPr marL="0" marR="0" marT="0" marB="0" anchor="ctr"/>
                </a:tc>
                <a:tc>
                  <a:txBody>
                    <a:bodyPr/>
                    <a:lstStyle/>
                    <a:p>
                      <a:pPr algn="ctr">
                        <a:buNone/>
                      </a:pPr>
                      <a:r>
                        <a:rPr lang="en-US" sz="1000">
                          <a:effectLst/>
                        </a:rPr>
                        <a:t>22%</a:t>
                      </a:r>
                    </a:p>
                  </a:txBody>
                  <a:tcPr marL="0" marR="0" marT="0" marB="0" anchor="ctr"/>
                </a:tc>
                <a:tc>
                  <a:txBody>
                    <a:bodyPr/>
                    <a:lstStyle/>
                    <a:p>
                      <a:pPr algn="ctr">
                        <a:buNone/>
                      </a:pPr>
                      <a:r>
                        <a:rPr lang="en-US" sz="1000">
                          <a:effectLst/>
                        </a:rPr>
                        <a:t>2%</a:t>
                      </a:r>
                    </a:p>
                  </a:txBody>
                  <a:tcPr marL="0" marR="0" marT="0" marB="0" anchor="ctr"/>
                </a:tc>
                <a:tc>
                  <a:txBody>
                    <a:bodyPr/>
                    <a:lstStyle/>
                    <a:p>
                      <a:pPr algn="ctr">
                        <a:buNone/>
                      </a:pPr>
                      <a:r>
                        <a:rPr lang="en-US" sz="1000">
                          <a:effectLst/>
                        </a:rPr>
                        <a:t>1%</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2823775362"/>
                  </a:ext>
                </a:extLst>
              </a:tr>
              <a:tr h="542192">
                <a:tc>
                  <a:txBody>
                    <a:bodyPr/>
                    <a:lstStyle/>
                    <a:p>
                      <a:pPr>
                        <a:buNone/>
                      </a:pPr>
                      <a:r>
                        <a:rPr lang="en-US" sz="1000">
                          <a:effectLst/>
                        </a:rPr>
                        <a:t>Verbal Communication</a:t>
                      </a:r>
                    </a:p>
                  </a:txBody>
                  <a:tcPr marL="0" marR="0" marT="0" marB="0" anchor="ctr"/>
                </a:tc>
                <a:tc>
                  <a:txBody>
                    <a:bodyPr/>
                    <a:lstStyle/>
                    <a:p>
                      <a:pPr algn="ctr">
                        <a:buNone/>
                      </a:pPr>
                      <a:r>
                        <a:rPr lang="en-US" sz="1000">
                          <a:effectLst/>
                        </a:rPr>
                        <a:t>25%</a:t>
                      </a:r>
                    </a:p>
                  </a:txBody>
                  <a:tcPr marL="0" marR="0" marT="0" marB="0" anchor="ctr"/>
                </a:tc>
                <a:tc>
                  <a:txBody>
                    <a:bodyPr/>
                    <a:lstStyle/>
                    <a:p>
                      <a:pPr algn="ctr">
                        <a:buNone/>
                      </a:pPr>
                      <a:r>
                        <a:rPr lang="en-US" sz="1000">
                          <a:effectLst/>
                        </a:rPr>
                        <a:t>12%</a:t>
                      </a:r>
                    </a:p>
                  </a:txBody>
                  <a:tcPr marL="0" marR="0" marT="0" marB="0" anchor="ctr"/>
                </a:tc>
                <a:tc>
                  <a:txBody>
                    <a:bodyPr/>
                    <a:lstStyle/>
                    <a:p>
                      <a:pPr algn="ctr">
                        <a:buNone/>
                      </a:pPr>
                      <a:r>
                        <a:rPr lang="en-US" sz="1000">
                          <a:effectLst/>
                        </a:rPr>
                        <a:t>2%</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4250615066"/>
                  </a:ext>
                </a:extLst>
              </a:tr>
            </a:tbl>
          </a:graphicData>
        </a:graphic>
      </p:graphicFrame>
      <p:sp>
        <p:nvSpPr>
          <p:cNvPr id="2" name="Title 1">
            <a:extLst>
              <a:ext uri="{FF2B5EF4-FFF2-40B4-BE49-F238E27FC236}">
                <a16:creationId xmlns:a16="http://schemas.microsoft.com/office/drawing/2014/main" id="{31EE5447-13C4-8C94-BD83-62AA42D1AF27}"/>
              </a:ext>
            </a:extLst>
          </p:cNvPr>
          <p:cNvSpPr>
            <a:spLocks noGrp="1"/>
          </p:cNvSpPr>
          <p:nvPr>
            <p:ph type="title"/>
          </p:nvPr>
        </p:nvSpPr>
        <p:spPr/>
        <p:txBody>
          <a:bodyPr vert="horz" lIns="91440" tIns="45720" rIns="91440" bIns="45720" rtlCol="0" anchor="ctr">
            <a:noAutofit/>
          </a:bodyPr>
          <a:lstStyle/>
          <a:p>
            <a:r>
              <a:rPr lang="en-US" sz="2200">
                <a:ea typeface="+mj-lt"/>
                <a:cs typeface="+mj-lt"/>
              </a:rPr>
              <a:t>In order to ensure the mastery of critical skills, it is the duty of all faculty to develop and reinforce general education outcomes in their coursework. </a:t>
            </a:r>
            <a:endParaRPr lang="en-US">
              <a:ea typeface="+mj-lt"/>
              <a:cs typeface="+mj-lt"/>
            </a:endParaRPr>
          </a:p>
          <a:p>
            <a:r>
              <a:rPr lang="en-US" sz="2200">
                <a:ea typeface="+mj-lt"/>
                <a:cs typeface="+mj-lt"/>
              </a:rPr>
              <a:t>Based on the top five skills/competencies you selected, how confident are you in your ability to intentionally develop each of the following competencies in students through your teaching?</a:t>
            </a:r>
            <a:endParaRPr lang="en-US">
              <a:ea typeface="+mj-lt"/>
              <a:cs typeface="+mj-lt"/>
            </a:endParaRPr>
          </a:p>
        </p:txBody>
      </p:sp>
      <p:sp>
        <p:nvSpPr>
          <p:cNvPr id="4" name="Date Placeholder 3">
            <a:extLst>
              <a:ext uri="{FF2B5EF4-FFF2-40B4-BE49-F238E27FC236}">
                <a16:creationId xmlns:a16="http://schemas.microsoft.com/office/drawing/2014/main" id="{9FBFE14D-5465-8C7C-64C4-627F870AFB36}"/>
              </a:ext>
            </a:extLst>
          </p:cNvPr>
          <p:cNvSpPr>
            <a:spLocks noGrp="1"/>
          </p:cNvSpPr>
          <p:nvPr>
            <p:ph type="dt" sz="half" idx="10"/>
          </p:nvPr>
        </p:nvSpPr>
        <p:spPr/>
        <p:txBody>
          <a:bodyPr/>
          <a:lstStyle/>
          <a:p>
            <a:fld id="{8056B47C-FB50-4786-935C-EB3F188EFAA6}" type="datetime1">
              <a:t>7/2/2026</a:t>
            </a:fld>
            <a:endParaRPr lang="en-US"/>
          </a:p>
        </p:txBody>
      </p:sp>
      <p:sp>
        <p:nvSpPr>
          <p:cNvPr id="6" name="Slide Number Placeholder 5">
            <a:extLst>
              <a:ext uri="{FF2B5EF4-FFF2-40B4-BE49-F238E27FC236}">
                <a16:creationId xmlns:a16="http://schemas.microsoft.com/office/drawing/2014/main" id="{CCB32736-3F8D-D32A-DEBD-7A54EC8AC575}"/>
              </a:ext>
            </a:extLst>
          </p:cNvPr>
          <p:cNvSpPr>
            <a:spLocks noGrp="1"/>
          </p:cNvSpPr>
          <p:nvPr>
            <p:ph type="sldNum" sz="quarter" idx="12"/>
          </p:nvPr>
        </p:nvSpPr>
        <p:spPr/>
        <p:txBody>
          <a:bodyPr/>
          <a:lstStyle/>
          <a:p>
            <a:fld id="{A65A5C87-DF58-40C8-B092-1DE63DB4547E}" type="slidenum">
              <a:rPr lang="en-US" dirty="0"/>
              <a:t>52</a:t>
            </a:fld>
            <a:endParaRPr lang="en-US"/>
          </a:p>
        </p:txBody>
      </p:sp>
      <p:sp>
        <p:nvSpPr>
          <p:cNvPr id="3" name="Oval 2">
            <a:extLst>
              <a:ext uri="{FF2B5EF4-FFF2-40B4-BE49-F238E27FC236}">
                <a16:creationId xmlns:a16="http://schemas.microsoft.com/office/drawing/2014/main" id="{F52E32E0-BD0D-CB2A-062D-D6880D962D0B}"/>
              </a:ext>
            </a:extLst>
          </p:cNvPr>
          <p:cNvSpPr/>
          <p:nvPr/>
        </p:nvSpPr>
        <p:spPr>
          <a:xfrm>
            <a:off x="9189588" y="3080564"/>
            <a:ext cx="551962" cy="50637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05EEE582-4B6A-7B8B-E35D-A6E583278611}"/>
              </a:ext>
            </a:extLst>
          </p:cNvPr>
          <p:cNvCxnSpPr/>
          <p:nvPr/>
        </p:nvCxnSpPr>
        <p:spPr>
          <a:xfrm flipV="1">
            <a:off x="7335064" y="3479474"/>
            <a:ext cx="1830916" cy="10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462E2D5-A150-479D-8F1D-567E7D30A38B}"/>
              </a:ext>
            </a:extLst>
          </p:cNvPr>
          <p:cNvSpPr txBox="1"/>
          <p:nvPr/>
        </p:nvSpPr>
        <p:spPr>
          <a:xfrm>
            <a:off x="3950839" y="2890878"/>
            <a:ext cx="3386666" cy="954107"/>
          </a:xfrm>
          <a:prstGeom prst="rect">
            <a:avLst/>
          </a:prstGeom>
          <a:solidFill>
            <a:schemeClr val="bg1"/>
          </a:solid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65%</a:t>
            </a:r>
            <a:r>
              <a:rPr lang="en-US" sz="1400"/>
              <a:t> of Academic Leaders were Very Confident in their faculty's ability, while </a:t>
            </a:r>
            <a:r>
              <a:rPr lang="en-US" sz="1400" b="1"/>
              <a:t>49%</a:t>
            </a:r>
            <a:r>
              <a:rPr lang="en-US" sz="1400"/>
              <a:t> of Alumni </a:t>
            </a:r>
            <a:r>
              <a:rPr lang="en-US" sz="1400" err="1"/>
              <a:t>fe</a:t>
            </a:r>
            <a:r>
              <a:rPr lang="en-US" sz="1400"/>
              <a:t>lt Well Prepared by SCAD.</a:t>
            </a:r>
            <a:endParaRPr lang="en-US"/>
          </a:p>
        </p:txBody>
      </p:sp>
      <p:sp>
        <p:nvSpPr>
          <p:cNvPr id="12" name="Oval 11">
            <a:extLst>
              <a:ext uri="{FF2B5EF4-FFF2-40B4-BE49-F238E27FC236}">
                <a16:creationId xmlns:a16="http://schemas.microsoft.com/office/drawing/2014/main" id="{C4F22659-35A8-08D6-0549-8226CC2AADC7}"/>
              </a:ext>
            </a:extLst>
          </p:cNvPr>
          <p:cNvSpPr/>
          <p:nvPr/>
        </p:nvSpPr>
        <p:spPr>
          <a:xfrm>
            <a:off x="9168421" y="4599678"/>
            <a:ext cx="551962" cy="50637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492D9157-706F-2E1B-0E2B-B25FE2EBB1CB}"/>
              </a:ext>
            </a:extLst>
          </p:cNvPr>
          <p:cNvCxnSpPr>
            <a:cxnSpLocks/>
          </p:cNvCxnSpPr>
          <p:nvPr/>
        </p:nvCxnSpPr>
        <p:spPr>
          <a:xfrm flipV="1">
            <a:off x="7335064" y="5001031"/>
            <a:ext cx="1830916" cy="10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3DAF980-4D77-959D-E7FA-820A17F26F48}"/>
              </a:ext>
            </a:extLst>
          </p:cNvPr>
          <p:cNvSpPr txBox="1"/>
          <p:nvPr/>
        </p:nvSpPr>
        <p:spPr>
          <a:xfrm>
            <a:off x="3950838" y="4209724"/>
            <a:ext cx="3386666" cy="954107"/>
          </a:xfrm>
          <a:prstGeom prst="rect">
            <a:avLst/>
          </a:prstGeom>
          <a:solidFill>
            <a:schemeClr val="bg1"/>
          </a:solid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46%</a:t>
            </a:r>
            <a:r>
              <a:rPr lang="en-US" sz="1400"/>
              <a:t> of Academic Leaders were Very Confident in their faculty's ability, while </a:t>
            </a:r>
            <a:r>
              <a:rPr lang="en-US" sz="1400" b="1"/>
              <a:t>33%</a:t>
            </a:r>
            <a:r>
              <a:rPr lang="en-US" sz="1400"/>
              <a:t> of Alumni </a:t>
            </a:r>
            <a:r>
              <a:rPr lang="en-US" sz="1400" err="1"/>
              <a:t>fe</a:t>
            </a:r>
            <a:r>
              <a:rPr lang="en-US" sz="1400"/>
              <a:t>lt Well Prepared by SCAD.</a:t>
            </a:r>
            <a:endParaRPr lang="en-US"/>
          </a:p>
        </p:txBody>
      </p:sp>
      <p:sp>
        <p:nvSpPr>
          <p:cNvPr id="16" name="Oval 15">
            <a:extLst>
              <a:ext uri="{FF2B5EF4-FFF2-40B4-BE49-F238E27FC236}">
                <a16:creationId xmlns:a16="http://schemas.microsoft.com/office/drawing/2014/main" id="{FD658EB5-A4AC-118A-B9F9-ECDE52202DE4}"/>
              </a:ext>
            </a:extLst>
          </p:cNvPr>
          <p:cNvSpPr/>
          <p:nvPr/>
        </p:nvSpPr>
        <p:spPr>
          <a:xfrm>
            <a:off x="9179004" y="5729651"/>
            <a:ext cx="551962" cy="50637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CBD30857-5806-CD76-1A27-D70864E47891}"/>
              </a:ext>
            </a:extLst>
          </p:cNvPr>
          <p:cNvCxnSpPr>
            <a:cxnSpLocks/>
          </p:cNvCxnSpPr>
          <p:nvPr/>
        </p:nvCxnSpPr>
        <p:spPr>
          <a:xfrm flipV="1">
            <a:off x="7335064" y="6084600"/>
            <a:ext cx="1830916" cy="10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6CAD7C0-8E6C-8DEB-CE02-BE142996424F}"/>
              </a:ext>
            </a:extLst>
          </p:cNvPr>
          <p:cNvSpPr txBox="1"/>
          <p:nvPr/>
        </p:nvSpPr>
        <p:spPr>
          <a:xfrm>
            <a:off x="3950838" y="5411339"/>
            <a:ext cx="3386666" cy="954107"/>
          </a:xfrm>
          <a:prstGeom prst="rect">
            <a:avLst/>
          </a:prstGeom>
          <a:solidFill>
            <a:schemeClr val="bg1"/>
          </a:solid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40%</a:t>
            </a:r>
            <a:r>
              <a:rPr lang="en-US" sz="1400"/>
              <a:t> of Academic Leaders were Very Confident in their faculty's ability, while </a:t>
            </a:r>
            <a:r>
              <a:rPr lang="en-US" sz="1400" b="1"/>
              <a:t>42%</a:t>
            </a:r>
            <a:r>
              <a:rPr lang="en-US" sz="1400"/>
              <a:t> of Alumni </a:t>
            </a:r>
            <a:r>
              <a:rPr lang="en-US" sz="1400" err="1"/>
              <a:t>fe</a:t>
            </a:r>
            <a:r>
              <a:rPr lang="en-US" sz="1400"/>
              <a:t>lt Well Prepared by SCAD.</a:t>
            </a:r>
            <a:endParaRPr lang="en-US"/>
          </a:p>
        </p:txBody>
      </p:sp>
    </p:spTree>
    <p:extLst>
      <p:ext uri="{BB962C8B-B14F-4D97-AF65-F5344CB8AC3E}">
        <p14:creationId xmlns:p14="http://schemas.microsoft.com/office/powerpoint/2010/main" val="30052595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02605-A2FA-FE33-61D2-17BE32D9F8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FE4B98-9D4C-4AFE-F432-84214E0009DD}"/>
              </a:ext>
            </a:extLst>
          </p:cNvPr>
          <p:cNvSpPr>
            <a:spLocks noGrp="1"/>
          </p:cNvSpPr>
          <p:nvPr>
            <p:ph type="title"/>
          </p:nvPr>
        </p:nvSpPr>
        <p:spPr/>
        <p:txBody>
          <a:bodyPr>
            <a:noAutofit/>
          </a:bodyPr>
          <a:lstStyle/>
          <a:p>
            <a:r>
              <a:rPr lang="en-US" sz="3000">
                <a:ea typeface="+mj-lt"/>
                <a:cs typeface="+mj-lt"/>
              </a:rPr>
              <a:t>Do you see any of the following as barriers to developing and assessing the competencies you ranked as most important?</a:t>
            </a:r>
            <a:endParaRPr lang="en-US" sz="3000"/>
          </a:p>
        </p:txBody>
      </p:sp>
      <p:sp>
        <p:nvSpPr>
          <p:cNvPr id="4" name="Date Placeholder 3">
            <a:extLst>
              <a:ext uri="{FF2B5EF4-FFF2-40B4-BE49-F238E27FC236}">
                <a16:creationId xmlns:a16="http://schemas.microsoft.com/office/drawing/2014/main" id="{9B37950B-0832-2DBF-076F-3E34236299E6}"/>
              </a:ext>
            </a:extLst>
          </p:cNvPr>
          <p:cNvSpPr>
            <a:spLocks noGrp="1"/>
          </p:cNvSpPr>
          <p:nvPr>
            <p:ph type="dt" sz="half" idx="10"/>
          </p:nvPr>
        </p:nvSpPr>
        <p:spPr/>
        <p:txBody>
          <a:bodyPr/>
          <a:lstStyle/>
          <a:p>
            <a:fld id="{BE50C213-D6AB-4D4A-956F-B247AAEC048E}" type="datetime1">
              <a:t>7/2/2026</a:t>
            </a:fld>
            <a:endParaRPr lang="en-US"/>
          </a:p>
        </p:txBody>
      </p:sp>
      <p:sp>
        <p:nvSpPr>
          <p:cNvPr id="6" name="Slide Number Placeholder 5">
            <a:extLst>
              <a:ext uri="{FF2B5EF4-FFF2-40B4-BE49-F238E27FC236}">
                <a16:creationId xmlns:a16="http://schemas.microsoft.com/office/drawing/2014/main" id="{C0E1F1A9-5693-BA5F-D5F7-E54F253522A9}"/>
              </a:ext>
            </a:extLst>
          </p:cNvPr>
          <p:cNvSpPr>
            <a:spLocks noGrp="1"/>
          </p:cNvSpPr>
          <p:nvPr>
            <p:ph type="sldNum" sz="quarter" idx="12"/>
          </p:nvPr>
        </p:nvSpPr>
        <p:spPr/>
        <p:txBody>
          <a:bodyPr/>
          <a:lstStyle/>
          <a:p>
            <a:fld id="{A65A5C87-DF58-40C8-B092-1DE63DB4547E}" type="slidenum">
              <a:rPr lang="en-US" dirty="0"/>
              <a:t>53</a:t>
            </a:fld>
            <a:endParaRPr lang="en-US"/>
          </a:p>
        </p:txBody>
      </p:sp>
      <p:graphicFrame>
        <p:nvGraphicFramePr>
          <p:cNvPr id="14" name="Table 13">
            <a:extLst>
              <a:ext uri="{FF2B5EF4-FFF2-40B4-BE49-F238E27FC236}">
                <a16:creationId xmlns:a16="http://schemas.microsoft.com/office/drawing/2014/main" id="{CA44F5F0-8D1D-3FB4-E888-A3C94C66E5B0}"/>
              </a:ext>
            </a:extLst>
          </p:cNvPr>
          <p:cNvGraphicFramePr>
            <a:graphicFrameLocks noGrp="1"/>
          </p:cNvGraphicFramePr>
          <p:nvPr>
            <p:extLst>
              <p:ext uri="{D42A27DB-BD31-4B8C-83A1-F6EECF244321}">
                <p14:modId xmlns:p14="http://schemas.microsoft.com/office/powerpoint/2010/main" val="3662133603"/>
              </p:ext>
            </p:extLst>
          </p:nvPr>
        </p:nvGraphicFramePr>
        <p:xfrm>
          <a:off x="7164917" y="2857500"/>
          <a:ext cx="4553615" cy="2592912"/>
        </p:xfrm>
        <a:graphic>
          <a:graphicData uri="http://schemas.openxmlformats.org/drawingml/2006/table">
            <a:tbl>
              <a:tblPr firstRow="1" bandRow="1">
                <a:tableStyleId>{5C22544A-7EE6-4342-B048-85BDC9FD1C3A}</a:tableStyleId>
              </a:tblPr>
              <a:tblGrid>
                <a:gridCol w="3281311">
                  <a:extLst>
                    <a:ext uri="{9D8B030D-6E8A-4147-A177-3AD203B41FA5}">
                      <a16:colId xmlns:a16="http://schemas.microsoft.com/office/drawing/2014/main" val="659915891"/>
                    </a:ext>
                  </a:extLst>
                </a:gridCol>
                <a:gridCol w="1272304">
                  <a:extLst>
                    <a:ext uri="{9D8B030D-6E8A-4147-A177-3AD203B41FA5}">
                      <a16:colId xmlns:a16="http://schemas.microsoft.com/office/drawing/2014/main" val="858650568"/>
                    </a:ext>
                  </a:extLst>
                </a:gridCol>
              </a:tblGrid>
              <a:tr h="432152">
                <a:tc>
                  <a:txBody>
                    <a:bodyPr/>
                    <a:lstStyle/>
                    <a:p>
                      <a:pPr lvl="0">
                        <a:buNone/>
                      </a:pPr>
                      <a:r>
                        <a:rPr lang="en-US" sz="1400">
                          <a:effectLst/>
                        </a:rPr>
                        <a:t>Top Five Barriers</a:t>
                      </a:r>
                    </a:p>
                  </a:txBody>
                  <a:tcPr marL="0" marR="0" marT="0" marB="0" anchor="ctr"/>
                </a:tc>
                <a:tc>
                  <a:txBody>
                    <a:bodyPr/>
                    <a:lstStyle/>
                    <a:p>
                      <a:pPr lvl="0" algn="ctr">
                        <a:buNone/>
                      </a:pPr>
                      <a:endParaRPr lang="en-US" sz="1400">
                        <a:effectLst/>
                      </a:endParaRPr>
                    </a:p>
                  </a:txBody>
                  <a:tcPr marL="0" marR="0" marT="0" marB="0" anchor="ctr"/>
                </a:tc>
                <a:extLst>
                  <a:ext uri="{0D108BD9-81ED-4DB2-BD59-A6C34878D82A}">
                    <a16:rowId xmlns:a16="http://schemas.microsoft.com/office/drawing/2014/main" val="306377393"/>
                  </a:ext>
                </a:extLst>
              </a:tr>
              <a:tr h="432152">
                <a:tc>
                  <a:txBody>
                    <a:bodyPr/>
                    <a:lstStyle/>
                    <a:p>
                      <a:pPr>
                        <a:buNone/>
                      </a:pPr>
                      <a:r>
                        <a:rPr lang="en-US" sz="1400">
                          <a:effectLst/>
                        </a:rPr>
                        <a:t>Faculty expertise or training*</a:t>
                      </a:r>
                    </a:p>
                  </a:txBody>
                  <a:tcPr marL="0" marR="0" marT="0" marB="0" anchor="ctr"/>
                </a:tc>
                <a:tc>
                  <a:txBody>
                    <a:bodyPr/>
                    <a:lstStyle/>
                    <a:p>
                      <a:pPr algn="ctr">
                        <a:buNone/>
                      </a:pPr>
                      <a:r>
                        <a:rPr lang="en-US" sz="1400">
                          <a:effectLst/>
                        </a:rPr>
                        <a:t>25%</a:t>
                      </a:r>
                    </a:p>
                  </a:txBody>
                  <a:tcPr marL="0" marR="0" marT="0" marB="0" anchor="ctr"/>
                </a:tc>
                <a:extLst>
                  <a:ext uri="{0D108BD9-81ED-4DB2-BD59-A6C34878D82A}">
                    <a16:rowId xmlns:a16="http://schemas.microsoft.com/office/drawing/2014/main" val="2731068484"/>
                  </a:ext>
                </a:extLst>
              </a:tr>
              <a:tr h="432152">
                <a:tc>
                  <a:txBody>
                    <a:bodyPr/>
                    <a:lstStyle/>
                    <a:p>
                      <a:pPr>
                        <a:buNone/>
                      </a:pPr>
                      <a:r>
                        <a:rPr lang="en-US" sz="1400">
                          <a:effectLst/>
                        </a:rPr>
                        <a:t>Ability to measure/assess these skills*</a:t>
                      </a:r>
                    </a:p>
                  </a:txBody>
                  <a:tcPr marL="0" marR="0" marT="0" marB="0" anchor="ctr"/>
                </a:tc>
                <a:tc>
                  <a:txBody>
                    <a:bodyPr/>
                    <a:lstStyle/>
                    <a:p>
                      <a:pPr algn="ctr">
                        <a:buNone/>
                      </a:pPr>
                      <a:r>
                        <a:rPr lang="en-US" sz="1400">
                          <a:effectLst/>
                        </a:rPr>
                        <a:t>32%</a:t>
                      </a:r>
                    </a:p>
                  </a:txBody>
                  <a:tcPr marL="0" marR="0" marT="0" marB="0" anchor="ctr"/>
                </a:tc>
                <a:extLst>
                  <a:ext uri="{0D108BD9-81ED-4DB2-BD59-A6C34878D82A}">
                    <a16:rowId xmlns:a16="http://schemas.microsoft.com/office/drawing/2014/main" val="3773435569"/>
                  </a:ext>
                </a:extLst>
              </a:tr>
              <a:tr h="432152">
                <a:tc>
                  <a:txBody>
                    <a:bodyPr/>
                    <a:lstStyle/>
                    <a:p>
                      <a:pPr lvl="0">
                        <a:buNone/>
                      </a:pPr>
                      <a:r>
                        <a:rPr lang="en-US" sz="1400">
                          <a:effectLst/>
                        </a:rPr>
                        <a:t>Availability of time/credit hours</a:t>
                      </a:r>
                    </a:p>
                  </a:txBody>
                  <a:tcPr marL="0" marR="0" marT="0" marB="0" anchor="ctr"/>
                </a:tc>
                <a:tc>
                  <a:txBody>
                    <a:bodyPr/>
                    <a:lstStyle/>
                    <a:p>
                      <a:pPr lvl="0" algn="ctr">
                        <a:buNone/>
                      </a:pPr>
                      <a:r>
                        <a:rPr lang="en-US" sz="1400">
                          <a:effectLst/>
                        </a:rPr>
                        <a:t>29%</a:t>
                      </a:r>
                    </a:p>
                  </a:txBody>
                  <a:tcPr marL="0" marR="0" marT="0" marB="0" anchor="ctr"/>
                </a:tc>
                <a:extLst>
                  <a:ext uri="{0D108BD9-81ED-4DB2-BD59-A6C34878D82A}">
                    <a16:rowId xmlns:a16="http://schemas.microsoft.com/office/drawing/2014/main" val="2027504833"/>
                  </a:ext>
                </a:extLst>
              </a:tr>
              <a:tr h="432152">
                <a:tc>
                  <a:txBody>
                    <a:bodyPr/>
                    <a:lstStyle/>
                    <a:p>
                      <a:pPr>
                        <a:buNone/>
                      </a:pPr>
                      <a:r>
                        <a:rPr lang="en-US" sz="1400">
                          <a:effectLst/>
                        </a:rPr>
                        <a:t>Competing institutional priorities*</a:t>
                      </a:r>
                    </a:p>
                  </a:txBody>
                  <a:tcPr marL="0" marR="0" marT="0" marB="0" anchor="ctr"/>
                </a:tc>
                <a:tc>
                  <a:txBody>
                    <a:bodyPr/>
                    <a:lstStyle/>
                    <a:p>
                      <a:pPr algn="ctr">
                        <a:buNone/>
                      </a:pPr>
                      <a:r>
                        <a:rPr lang="en-US" sz="1400">
                          <a:effectLst/>
                        </a:rPr>
                        <a:t>39%</a:t>
                      </a:r>
                    </a:p>
                  </a:txBody>
                  <a:tcPr marL="0" marR="0" marT="0" marB="0" anchor="ctr"/>
                </a:tc>
                <a:extLst>
                  <a:ext uri="{0D108BD9-81ED-4DB2-BD59-A6C34878D82A}">
                    <a16:rowId xmlns:a16="http://schemas.microsoft.com/office/drawing/2014/main" val="246459122"/>
                  </a:ext>
                </a:extLst>
              </a:tr>
              <a:tr h="432152">
                <a:tc>
                  <a:txBody>
                    <a:bodyPr/>
                    <a:lstStyle/>
                    <a:p>
                      <a:pPr>
                        <a:buNone/>
                      </a:pPr>
                      <a:r>
                        <a:rPr lang="en-US" sz="1400">
                          <a:effectLst/>
                        </a:rPr>
                        <a:t>Student resistance or lack of engagement*</a:t>
                      </a:r>
                    </a:p>
                  </a:txBody>
                  <a:tcPr marL="0" marR="0" marT="0" marB="0" anchor="ctr"/>
                </a:tc>
                <a:tc>
                  <a:txBody>
                    <a:bodyPr/>
                    <a:lstStyle/>
                    <a:p>
                      <a:pPr algn="ctr">
                        <a:buNone/>
                      </a:pPr>
                      <a:r>
                        <a:rPr lang="en-US" sz="1400">
                          <a:effectLst/>
                        </a:rPr>
                        <a:t>59%</a:t>
                      </a:r>
                    </a:p>
                  </a:txBody>
                  <a:tcPr marL="0" marR="0" marT="0" marB="0" anchor="ctr"/>
                </a:tc>
                <a:extLst>
                  <a:ext uri="{0D108BD9-81ED-4DB2-BD59-A6C34878D82A}">
                    <a16:rowId xmlns:a16="http://schemas.microsoft.com/office/drawing/2014/main" val="432844799"/>
                  </a:ext>
                </a:extLst>
              </a:tr>
            </a:tbl>
          </a:graphicData>
        </a:graphic>
      </p:graphicFrame>
      <p:sp>
        <p:nvSpPr>
          <p:cNvPr id="11" name="TextBox 10">
            <a:extLst>
              <a:ext uri="{FF2B5EF4-FFF2-40B4-BE49-F238E27FC236}">
                <a16:creationId xmlns:a16="http://schemas.microsoft.com/office/drawing/2014/main" id="{00C6036A-F38A-5309-6629-68326416B667}"/>
              </a:ext>
            </a:extLst>
          </p:cNvPr>
          <p:cNvSpPr txBox="1"/>
          <p:nvPr/>
        </p:nvSpPr>
        <p:spPr>
          <a:xfrm>
            <a:off x="7165731" y="5448789"/>
            <a:ext cx="44824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i="1"/>
              <a:t>*Academic leaders also identified these barriers. </a:t>
            </a:r>
            <a:endParaRPr lang="en-US"/>
          </a:p>
        </p:txBody>
      </p:sp>
      <p:pic>
        <p:nvPicPr>
          <p:cNvPr id="12" name="Content Placeholder 11" descr="A graph with text on it&#10;&#10;AI-generated content may be incorrect.">
            <a:extLst>
              <a:ext uri="{FF2B5EF4-FFF2-40B4-BE49-F238E27FC236}">
                <a16:creationId xmlns:a16="http://schemas.microsoft.com/office/drawing/2014/main" id="{6606DB7A-76E1-CC26-23BB-5892C0288805}"/>
              </a:ext>
            </a:extLst>
          </p:cNvPr>
          <p:cNvPicPr>
            <a:picLocks noGrp="1" noChangeAspect="1"/>
          </p:cNvPicPr>
          <p:nvPr>
            <p:ph idx="1"/>
          </p:nvPr>
        </p:nvPicPr>
        <p:blipFill>
          <a:blip r:embed="rId2"/>
          <a:stretch>
            <a:fillRect/>
          </a:stretch>
        </p:blipFill>
        <p:spPr>
          <a:xfrm>
            <a:off x="558486" y="2202858"/>
            <a:ext cx="6413958" cy="4435009"/>
          </a:xfrm>
          <a:prstGeom prst="rect">
            <a:avLst/>
          </a:prstGeom>
        </p:spPr>
      </p:pic>
    </p:spTree>
    <p:extLst>
      <p:ext uri="{BB962C8B-B14F-4D97-AF65-F5344CB8AC3E}">
        <p14:creationId xmlns:p14="http://schemas.microsoft.com/office/powerpoint/2010/main" val="22116732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B3FE0-1562-FE7E-3C96-9CDE65DFF1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522DB3-5CEC-6488-D5A6-8D22D171B907}"/>
              </a:ext>
            </a:extLst>
          </p:cNvPr>
          <p:cNvSpPr>
            <a:spLocks noGrp="1"/>
          </p:cNvSpPr>
          <p:nvPr>
            <p:ph type="title"/>
          </p:nvPr>
        </p:nvSpPr>
        <p:spPr/>
        <p:txBody>
          <a:bodyPr>
            <a:noAutofit/>
          </a:bodyPr>
          <a:lstStyle/>
          <a:p>
            <a:r>
              <a:rPr lang="en-US" sz="3000">
                <a:ea typeface="+mj-lt"/>
                <a:cs typeface="+mj-lt"/>
              </a:rPr>
              <a:t>Do you see any of the following as barriers to developing and assessing the competencies you ranked as most important?</a:t>
            </a:r>
            <a:endParaRPr lang="en-US" sz="3000"/>
          </a:p>
        </p:txBody>
      </p:sp>
      <p:sp>
        <p:nvSpPr>
          <p:cNvPr id="4" name="Date Placeholder 3">
            <a:extLst>
              <a:ext uri="{FF2B5EF4-FFF2-40B4-BE49-F238E27FC236}">
                <a16:creationId xmlns:a16="http://schemas.microsoft.com/office/drawing/2014/main" id="{9665FF5F-4DEF-CBAF-4E2D-336725966C54}"/>
              </a:ext>
            </a:extLst>
          </p:cNvPr>
          <p:cNvSpPr>
            <a:spLocks noGrp="1"/>
          </p:cNvSpPr>
          <p:nvPr>
            <p:ph type="dt" sz="half" idx="10"/>
          </p:nvPr>
        </p:nvSpPr>
        <p:spPr/>
        <p:txBody>
          <a:bodyPr/>
          <a:lstStyle/>
          <a:p>
            <a:fld id="{BE50C213-D6AB-4D4A-956F-B247AAEC048E}" type="datetime1">
              <a:t>7/2/2026</a:t>
            </a:fld>
            <a:endParaRPr lang="en-US"/>
          </a:p>
        </p:txBody>
      </p:sp>
      <p:sp>
        <p:nvSpPr>
          <p:cNvPr id="6" name="Slide Number Placeholder 5">
            <a:extLst>
              <a:ext uri="{FF2B5EF4-FFF2-40B4-BE49-F238E27FC236}">
                <a16:creationId xmlns:a16="http://schemas.microsoft.com/office/drawing/2014/main" id="{9088FA09-6916-F306-B8F6-B25D9F9E74FD}"/>
              </a:ext>
            </a:extLst>
          </p:cNvPr>
          <p:cNvSpPr>
            <a:spLocks noGrp="1"/>
          </p:cNvSpPr>
          <p:nvPr>
            <p:ph type="sldNum" sz="quarter" idx="12"/>
          </p:nvPr>
        </p:nvSpPr>
        <p:spPr/>
        <p:txBody>
          <a:bodyPr/>
          <a:lstStyle/>
          <a:p>
            <a:fld id="{A65A5C87-DF58-40C8-B092-1DE63DB4547E}" type="slidenum">
              <a:rPr lang="en-US" dirty="0"/>
              <a:t>54</a:t>
            </a:fld>
            <a:endParaRPr lang="en-US"/>
          </a:p>
        </p:txBody>
      </p:sp>
      <p:sp>
        <p:nvSpPr>
          <p:cNvPr id="5" name="Content Placeholder 4">
            <a:extLst>
              <a:ext uri="{FF2B5EF4-FFF2-40B4-BE49-F238E27FC236}">
                <a16:creationId xmlns:a16="http://schemas.microsoft.com/office/drawing/2014/main" id="{4BE2A5CD-9135-5BB0-DDB1-93BC14559CCF}"/>
              </a:ext>
            </a:extLst>
          </p:cNvPr>
          <p:cNvSpPr>
            <a:spLocks noGrp="1"/>
          </p:cNvSpPr>
          <p:nvPr>
            <p:ph idx="1"/>
          </p:nvPr>
        </p:nvSpPr>
        <p:spPr>
          <a:xfrm>
            <a:off x="1115568" y="2214256"/>
            <a:ext cx="10168128" cy="4114252"/>
          </a:xfrm>
        </p:spPr>
        <p:txBody>
          <a:bodyPr vert="horz" lIns="91440" tIns="45720" rIns="91440" bIns="45720" rtlCol="0" anchor="t">
            <a:normAutofit fontScale="92500" lnSpcReduction="20000"/>
          </a:bodyPr>
          <a:lstStyle/>
          <a:p>
            <a:pPr marL="0" indent="0">
              <a:lnSpc>
                <a:spcPct val="100000"/>
              </a:lnSpc>
              <a:spcBef>
                <a:spcPts val="0"/>
              </a:spcBef>
              <a:buNone/>
            </a:pPr>
            <a:r>
              <a:rPr lang="en-US" sz="1800">
                <a:solidFill>
                  <a:srgbClr val="32363A"/>
                </a:solidFill>
              </a:rPr>
              <a:t>Other:</a:t>
            </a:r>
            <a:endParaRPr lang="en-US" sz="1800"/>
          </a:p>
          <a:p>
            <a:r>
              <a:rPr lang="en-US" sz="1400" b="1">
                <a:solidFill>
                  <a:srgbClr val="32363A"/>
                </a:solidFill>
                <a:ea typeface="+mn-lt"/>
                <a:cs typeface="+mn-lt"/>
              </a:rPr>
              <a:t>Student engagement and attention are significant barriers, compounded by technology and social media. </a:t>
            </a:r>
            <a:r>
              <a:rPr lang="en-US" sz="1400">
                <a:solidFill>
                  <a:srgbClr val="32363A"/>
                </a:solidFill>
                <a:ea typeface="+mn-lt"/>
                <a:cs typeface="+mn-lt"/>
              </a:rPr>
              <a:t>Faculty consistently flagged that students are resistant to reading, spend extensive time on social media, and increasingly rely on AI to complete written and spoken work — undermining the development of the very competencies ranked most critical. Asynchronous learning formats and the ability to "hide behind the platform" were cited as compounding factors, as are language barriers and students' varied personal challenges including mental health and learning differences. One faculty member noted that students using AI to transcribe lecture notes instead of paying attention in a class involving power tools and chemical agents has led to serious safety consequences.</a:t>
            </a:r>
          </a:p>
          <a:p>
            <a:r>
              <a:rPr lang="en-US" sz="1400" b="1">
                <a:solidFill>
                  <a:srgbClr val="32363A"/>
                </a:solidFill>
                <a:ea typeface="+mn-lt"/>
                <a:cs typeface="+mn-lt"/>
              </a:rPr>
              <a:t>Structural and institutional conditions constrain faculty effectiveness, and inconsistent expectations are creating friction — and in at least one case, a safety concern. </a:t>
            </a:r>
            <a:r>
              <a:rPr lang="en-US" sz="1400">
                <a:solidFill>
                  <a:srgbClr val="32363A"/>
                </a:solidFill>
                <a:ea typeface="+mn-lt"/>
                <a:cs typeface="+mn-lt"/>
              </a:rPr>
              <a:t>Competing demands on faculty, large class sizes, and lack of curricular coherence all limit how consistently these skills can be developed. Faculty who hold higher standards report being penalized in course evaluations, while inconsistent faculty messaging around AI — including colleagues openly discouraging its use — has created conflict across courses. One respondent received a threatening email specifically because their course instructs and grades AI tool use.</a:t>
            </a:r>
            <a:endParaRPr lang="en-US">
              <a:ea typeface="+mn-lt"/>
              <a:cs typeface="+mn-lt"/>
            </a:endParaRPr>
          </a:p>
          <a:p>
            <a:r>
              <a:rPr lang="en-US" sz="1400" b="1">
                <a:solidFill>
                  <a:srgbClr val="32363A"/>
                </a:solidFill>
                <a:ea typeface="+mn-lt"/>
                <a:cs typeface="+mn-lt"/>
              </a:rPr>
              <a:t>AI presents a dual barrier: it undermines skill-building while also being unevenly understood and applied across the institution.</a:t>
            </a:r>
            <a:r>
              <a:rPr lang="en-US" sz="1400">
                <a:solidFill>
                  <a:srgbClr val="32363A"/>
                </a:solidFill>
                <a:ea typeface="+mn-lt"/>
                <a:cs typeface="+mn-lt"/>
              </a:rPr>
              <a:t> Faculty noted that AI makes it too easy for students to bypass the development of written and oral competencies, while students' ethical and environmental opposition to AI varies significantly by department — meaning any institutional approach will need to account for that range. Financial access to AI tools and the current limitation to Adobe Firefly were both flagged as equity and competitiveness concerns.</a:t>
            </a:r>
            <a:endParaRPr lang="en-US">
              <a:ea typeface="+mn-lt"/>
              <a:cs typeface="+mn-lt"/>
            </a:endParaRPr>
          </a:p>
          <a:p>
            <a:pPr marL="285750" indent="-285750">
              <a:lnSpc>
                <a:spcPct val="100000"/>
              </a:lnSpc>
              <a:spcBef>
                <a:spcPts val="0"/>
              </a:spcBef>
            </a:pPr>
            <a:endParaRPr lang="en-US" sz="1800">
              <a:solidFill>
                <a:srgbClr val="32363A"/>
              </a:solidFill>
            </a:endParaRPr>
          </a:p>
        </p:txBody>
      </p:sp>
      <p:sp>
        <p:nvSpPr>
          <p:cNvPr id="7" name="TextBox 6">
            <a:extLst>
              <a:ext uri="{FF2B5EF4-FFF2-40B4-BE49-F238E27FC236}">
                <a16:creationId xmlns:a16="http://schemas.microsoft.com/office/drawing/2014/main" id="{C1722FC4-55B6-D355-35E5-67257002DBB5}"/>
              </a:ext>
            </a:extLst>
          </p:cNvPr>
          <p:cNvSpPr txBox="1"/>
          <p:nvPr/>
        </p:nvSpPr>
        <p:spPr>
          <a:xfrm>
            <a:off x="4718538" y="6408615"/>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20791000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D9210-B3A9-BE82-5972-30AC9C33F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D1C3A-F5B1-054A-3FF3-EB0B4D3D8076}"/>
              </a:ext>
            </a:extLst>
          </p:cNvPr>
          <p:cNvSpPr>
            <a:spLocks noGrp="1"/>
          </p:cNvSpPr>
          <p:nvPr>
            <p:ph type="title"/>
          </p:nvPr>
        </p:nvSpPr>
        <p:spPr/>
        <p:txBody>
          <a:bodyPr>
            <a:noAutofit/>
          </a:bodyPr>
          <a:lstStyle/>
          <a:p>
            <a:r>
              <a:rPr lang="en-US" sz="3000">
                <a:ea typeface="+mj-lt"/>
                <a:cs typeface="+mj-lt"/>
              </a:rPr>
              <a:t>In your school/department's ideal curriculum sequencing, when should students complete the majority of their general education requirements?</a:t>
            </a:r>
            <a:endParaRPr lang="en-US" sz="3000"/>
          </a:p>
        </p:txBody>
      </p:sp>
      <p:sp>
        <p:nvSpPr>
          <p:cNvPr id="4" name="Date Placeholder 3">
            <a:extLst>
              <a:ext uri="{FF2B5EF4-FFF2-40B4-BE49-F238E27FC236}">
                <a16:creationId xmlns:a16="http://schemas.microsoft.com/office/drawing/2014/main" id="{F52E55E9-E117-3A67-C3FC-12E651EBAF36}"/>
              </a:ext>
            </a:extLst>
          </p:cNvPr>
          <p:cNvSpPr>
            <a:spLocks noGrp="1"/>
          </p:cNvSpPr>
          <p:nvPr>
            <p:ph type="dt" sz="half" idx="10"/>
          </p:nvPr>
        </p:nvSpPr>
        <p:spPr/>
        <p:txBody>
          <a:bodyPr/>
          <a:lstStyle/>
          <a:p>
            <a:fld id="{76D7E4F8-C05A-4CC4-9272-E62F74628540}" type="datetime1">
              <a:t>7/2/2026</a:t>
            </a:fld>
            <a:endParaRPr lang="en-US"/>
          </a:p>
        </p:txBody>
      </p:sp>
      <p:sp>
        <p:nvSpPr>
          <p:cNvPr id="6" name="Slide Number Placeholder 5">
            <a:extLst>
              <a:ext uri="{FF2B5EF4-FFF2-40B4-BE49-F238E27FC236}">
                <a16:creationId xmlns:a16="http://schemas.microsoft.com/office/drawing/2014/main" id="{523EEFAC-74C8-6072-53AF-327009433FF0}"/>
              </a:ext>
            </a:extLst>
          </p:cNvPr>
          <p:cNvSpPr>
            <a:spLocks noGrp="1"/>
          </p:cNvSpPr>
          <p:nvPr>
            <p:ph type="sldNum" sz="quarter" idx="12"/>
          </p:nvPr>
        </p:nvSpPr>
        <p:spPr/>
        <p:txBody>
          <a:bodyPr/>
          <a:lstStyle/>
          <a:p>
            <a:fld id="{A65A5C87-DF58-40C8-B092-1DE63DB4547E}" type="slidenum">
              <a:rPr lang="en-US" dirty="0"/>
              <a:t>55</a:t>
            </a:fld>
            <a:endParaRPr lang="en-US"/>
          </a:p>
        </p:txBody>
      </p:sp>
      <p:graphicFrame>
        <p:nvGraphicFramePr>
          <p:cNvPr id="9" name="Table 8">
            <a:extLst>
              <a:ext uri="{FF2B5EF4-FFF2-40B4-BE49-F238E27FC236}">
                <a16:creationId xmlns:a16="http://schemas.microsoft.com/office/drawing/2014/main" id="{1D7F0288-BCDA-8B69-A939-B0AA30B4D0F4}"/>
              </a:ext>
            </a:extLst>
          </p:cNvPr>
          <p:cNvGraphicFramePr>
            <a:graphicFrameLocks noGrp="1"/>
          </p:cNvGraphicFramePr>
          <p:nvPr>
            <p:extLst>
              <p:ext uri="{D42A27DB-BD31-4B8C-83A1-F6EECF244321}">
                <p14:modId xmlns:p14="http://schemas.microsoft.com/office/powerpoint/2010/main" val="1179486965"/>
              </p:ext>
            </p:extLst>
          </p:nvPr>
        </p:nvGraphicFramePr>
        <p:xfrm>
          <a:off x="6777403" y="2999153"/>
          <a:ext cx="4940045" cy="2538952"/>
        </p:xfrm>
        <a:graphic>
          <a:graphicData uri="http://schemas.openxmlformats.org/drawingml/2006/table">
            <a:tbl>
              <a:tblPr firstRow="1" bandRow="1">
                <a:tableStyleId>{5C22544A-7EE6-4342-B048-85BDC9FD1C3A}</a:tableStyleId>
              </a:tblPr>
              <a:tblGrid>
                <a:gridCol w="2338916">
                  <a:extLst>
                    <a:ext uri="{9D8B030D-6E8A-4147-A177-3AD203B41FA5}">
                      <a16:colId xmlns:a16="http://schemas.microsoft.com/office/drawing/2014/main" val="104493791"/>
                    </a:ext>
                  </a:extLst>
                </a:gridCol>
                <a:gridCol w="867043">
                  <a:extLst>
                    <a:ext uri="{9D8B030D-6E8A-4147-A177-3AD203B41FA5}">
                      <a16:colId xmlns:a16="http://schemas.microsoft.com/office/drawing/2014/main" val="487755625"/>
                    </a:ext>
                  </a:extLst>
                </a:gridCol>
                <a:gridCol w="867043">
                  <a:extLst>
                    <a:ext uri="{9D8B030D-6E8A-4147-A177-3AD203B41FA5}">
                      <a16:colId xmlns:a16="http://schemas.microsoft.com/office/drawing/2014/main" val="3469256503"/>
                    </a:ext>
                  </a:extLst>
                </a:gridCol>
                <a:gridCol w="867043">
                  <a:extLst>
                    <a:ext uri="{9D8B030D-6E8A-4147-A177-3AD203B41FA5}">
                      <a16:colId xmlns:a16="http://schemas.microsoft.com/office/drawing/2014/main" val="3047035927"/>
                    </a:ext>
                  </a:extLst>
                </a:gridCol>
              </a:tblGrid>
              <a:tr h="332382">
                <a:tc>
                  <a:txBody>
                    <a:bodyPr/>
                    <a:lstStyle/>
                    <a:p>
                      <a:pPr lvl="0">
                        <a:buNone/>
                      </a:pPr>
                      <a:endParaRPr lang="en-US" sz="1400">
                        <a:effectLst/>
                      </a:endParaRPr>
                    </a:p>
                  </a:txBody>
                  <a:tcPr marL="0" marR="0" marT="0" marB="0" anchor="ctr"/>
                </a:tc>
                <a:tc>
                  <a:txBody>
                    <a:bodyPr/>
                    <a:lstStyle/>
                    <a:p>
                      <a:pPr lvl="0" algn="ctr">
                        <a:buNone/>
                      </a:pPr>
                      <a:r>
                        <a:rPr lang="en-US" sz="1400">
                          <a:effectLst/>
                        </a:rPr>
                        <a:t>Faculty</a:t>
                      </a:r>
                    </a:p>
                  </a:txBody>
                  <a:tcPr marL="0" marR="0" marT="0" marB="0" anchor="ctr"/>
                </a:tc>
                <a:tc>
                  <a:txBody>
                    <a:bodyPr/>
                    <a:lstStyle/>
                    <a:p>
                      <a:pPr lvl="0" algn="ctr">
                        <a:buNone/>
                      </a:pPr>
                      <a:r>
                        <a:rPr lang="en-US" sz="1400">
                          <a:effectLst/>
                        </a:rPr>
                        <a:t>Academic Leaders</a:t>
                      </a:r>
                    </a:p>
                  </a:txBody>
                  <a:tcPr marL="0" marR="0" marT="0" marB="0" anchor="ctr"/>
                </a:tc>
                <a:tc>
                  <a:txBody>
                    <a:bodyPr/>
                    <a:lstStyle/>
                    <a:p>
                      <a:pPr lvl="0" algn="ctr">
                        <a:buNone/>
                      </a:pPr>
                      <a:r>
                        <a:rPr lang="en-US" sz="1400">
                          <a:effectLst/>
                        </a:rPr>
                        <a:t>Alumni</a:t>
                      </a:r>
                      <a:endParaRPr lang="en-US"/>
                    </a:p>
                  </a:txBody>
                  <a:tcPr marL="0" marR="0" marT="0" marB="0" anchor="ctr"/>
                </a:tc>
                <a:extLst>
                  <a:ext uri="{0D108BD9-81ED-4DB2-BD59-A6C34878D82A}">
                    <a16:rowId xmlns:a16="http://schemas.microsoft.com/office/drawing/2014/main" val="4291423621"/>
                  </a:ext>
                </a:extLst>
              </a:tr>
              <a:tr h="332382">
                <a:tc>
                  <a:txBody>
                    <a:bodyPr/>
                    <a:lstStyle/>
                    <a:p>
                      <a:pPr>
                        <a:buNone/>
                      </a:pPr>
                      <a:r>
                        <a:rPr lang="en-US" sz="1400">
                          <a:effectLst/>
                        </a:rPr>
                        <a:t>Primarily in their first year</a:t>
                      </a:r>
                    </a:p>
                  </a:txBody>
                  <a:tcPr marL="0" marR="0" marT="0" marB="0" anchor="ctr"/>
                </a:tc>
                <a:tc>
                  <a:txBody>
                    <a:bodyPr/>
                    <a:lstStyle/>
                    <a:p>
                      <a:pPr algn="ctr">
                        <a:buNone/>
                      </a:pPr>
                      <a:r>
                        <a:rPr lang="en-US" sz="1400">
                          <a:effectLst/>
                        </a:rPr>
                        <a:t>39%</a:t>
                      </a:r>
                    </a:p>
                  </a:txBody>
                  <a:tcPr marL="0" marR="0" marT="0" marB="0" anchor="ctr"/>
                </a:tc>
                <a:tc>
                  <a:txBody>
                    <a:bodyPr/>
                    <a:lstStyle/>
                    <a:p>
                      <a:pPr lvl="0" algn="ctr">
                        <a:buNone/>
                      </a:pPr>
                      <a:r>
                        <a:rPr lang="en-US" sz="1400">
                          <a:effectLst/>
                        </a:rPr>
                        <a:t>41%</a:t>
                      </a:r>
                    </a:p>
                  </a:txBody>
                  <a:tcPr marL="0" marR="0" marT="0" marB="0" anchor="ctr"/>
                </a:tc>
                <a:tc>
                  <a:txBody>
                    <a:bodyPr/>
                    <a:lstStyle/>
                    <a:p>
                      <a:pPr lvl="0" algn="ctr">
                        <a:buNone/>
                      </a:pPr>
                      <a:r>
                        <a:rPr lang="en-US" sz="1400">
                          <a:effectLst/>
                        </a:rPr>
                        <a:t>45%</a:t>
                      </a:r>
                    </a:p>
                  </a:txBody>
                  <a:tcPr marL="0" marR="0" marT="0" marB="0" anchor="ctr"/>
                </a:tc>
                <a:extLst>
                  <a:ext uri="{0D108BD9-81ED-4DB2-BD59-A6C34878D82A}">
                    <a16:rowId xmlns:a16="http://schemas.microsoft.com/office/drawing/2014/main" val="170682570"/>
                  </a:ext>
                </a:extLst>
              </a:tr>
              <a:tr h="332382">
                <a:tc>
                  <a:txBody>
                    <a:bodyPr/>
                    <a:lstStyle/>
                    <a:p>
                      <a:pPr>
                        <a:buNone/>
                      </a:pPr>
                      <a:r>
                        <a:rPr lang="en-US" sz="1400">
                          <a:effectLst/>
                        </a:rPr>
                        <a:t>Primarily in their second year</a:t>
                      </a:r>
                    </a:p>
                  </a:txBody>
                  <a:tcPr marL="0" marR="0" marT="0" marB="0" anchor="ctr"/>
                </a:tc>
                <a:tc>
                  <a:txBody>
                    <a:bodyPr/>
                    <a:lstStyle/>
                    <a:p>
                      <a:pPr algn="ctr">
                        <a:buNone/>
                      </a:pPr>
                      <a:r>
                        <a:rPr lang="en-US" sz="1400">
                          <a:effectLst/>
                        </a:rPr>
                        <a:t>18%</a:t>
                      </a:r>
                    </a:p>
                  </a:txBody>
                  <a:tcPr marL="0" marR="0" marT="0" marB="0" anchor="ctr"/>
                </a:tc>
                <a:tc>
                  <a:txBody>
                    <a:bodyPr/>
                    <a:lstStyle/>
                    <a:p>
                      <a:pPr lvl="0" algn="ctr">
                        <a:buNone/>
                      </a:pPr>
                      <a:r>
                        <a:rPr lang="en-US" sz="1400">
                          <a:effectLst/>
                        </a:rPr>
                        <a:t>5%</a:t>
                      </a:r>
                    </a:p>
                  </a:txBody>
                  <a:tcPr marL="0" marR="0" marT="0" marB="0" anchor="ctr"/>
                </a:tc>
                <a:tc>
                  <a:txBody>
                    <a:bodyPr/>
                    <a:lstStyle/>
                    <a:p>
                      <a:pPr lvl="0" algn="ctr">
                        <a:buNone/>
                      </a:pPr>
                      <a:r>
                        <a:rPr lang="en-US" sz="1400">
                          <a:effectLst/>
                        </a:rPr>
                        <a:t>6%</a:t>
                      </a:r>
                    </a:p>
                  </a:txBody>
                  <a:tcPr marL="0" marR="0" marT="0" marB="0" anchor="ctr"/>
                </a:tc>
                <a:extLst>
                  <a:ext uri="{0D108BD9-81ED-4DB2-BD59-A6C34878D82A}">
                    <a16:rowId xmlns:a16="http://schemas.microsoft.com/office/drawing/2014/main" val="217386188"/>
                  </a:ext>
                </a:extLst>
              </a:tr>
              <a:tr h="461045">
                <a:tc>
                  <a:txBody>
                    <a:bodyPr/>
                    <a:lstStyle/>
                    <a:p>
                      <a:pPr>
                        <a:buNone/>
                      </a:pPr>
                      <a:r>
                        <a:rPr lang="en-US" sz="1400">
                          <a:effectLst/>
                        </a:rPr>
                        <a:t>Distributed evenly throughout all four years</a:t>
                      </a:r>
                    </a:p>
                  </a:txBody>
                  <a:tcPr marL="0" marR="0" marT="0" marB="0" anchor="ctr"/>
                </a:tc>
                <a:tc>
                  <a:txBody>
                    <a:bodyPr/>
                    <a:lstStyle/>
                    <a:p>
                      <a:pPr algn="ctr">
                        <a:buNone/>
                      </a:pPr>
                      <a:r>
                        <a:rPr lang="en-US" sz="1400">
                          <a:effectLst/>
                        </a:rPr>
                        <a:t>24%</a:t>
                      </a:r>
                    </a:p>
                  </a:txBody>
                  <a:tcPr marL="0" marR="0" marT="0" marB="0" anchor="ctr"/>
                </a:tc>
                <a:tc>
                  <a:txBody>
                    <a:bodyPr/>
                    <a:lstStyle/>
                    <a:p>
                      <a:pPr lvl="0" algn="ctr">
                        <a:buNone/>
                      </a:pPr>
                      <a:r>
                        <a:rPr lang="en-US" sz="1400">
                          <a:effectLst/>
                        </a:rPr>
                        <a:t>27%</a:t>
                      </a:r>
                    </a:p>
                  </a:txBody>
                  <a:tcPr marL="0" marR="0" marT="0" marB="0" anchor="ctr"/>
                </a:tc>
                <a:tc>
                  <a:txBody>
                    <a:bodyPr/>
                    <a:lstStyle/>
                    <a:p>
                      <a:pPr lvl="0" algn="ctr">
                        <a:buNone/>
                      </a:pPr>
                      <a:r>
                        <a:rPr lang="en-US" sz="1400">
                          <a:effectLst/>
                        </a:rPr>
                        <a:t>22%</a:t>
                      </a:r>
                    </a:p>
                  </a:txBody>
                  <a:tcPr marL="0" marR="0" marT="0" marB="0" anchor="ctr"/>
                </a:tc>
                <a:extLst>
                  <a:ext uri="{0D108BD9-81ED-4DB2-BD59-A6C34878D82A}">
                    <a16:rowId xmlns:a16="http://schemas.microsoft.com/office/drawing/2014/main" val="2114961032"/>
                  </a:ext>
                </a:extLst>
              </a:tr>
              <a:tr h="654041">
                <a:tc>
                  <a:txBody>
                    <a:bodyPr/>
                    <a:lstStyle/>
                    <a:p>
                      <a:pPr>
                        <a:buNone/>
                      </a:pPr>
                      <a:r>
                        <a:rPr lang="en-US" sz="1400">
                          <a:effectLst/>
                        </a:rPr>
                        <a:t>Timing doesn't matter - whenever it fits around major curriculum courses</a:t>
                      </a:r>
                    </a:p>
                  </a:txBody>
                  <a:tcPr marL="0" marR="0" marT="0" marB="0" anchor="ctr"/>
                </a:tc>
                <a:tc>
                  <a:txBody>
                    <a:bodyPr/>
                    <a:lstStyle/>
                    <a:p>
                      <a:pPr algn="ctr">
                        <a:buNone/>
                      </a:pPr>
                      <a:r>
                        <a:rPr lang="en-US" sz="1400">
                          <a:effectLst/>
                        </a:rPr>
                        <a:t>10%</a:t>
                      </a:r>
                    </a:p>
                  </a:txBody>
                  <a:tcPr marL="0" marR="0" marT="0" marB="0" anchor="ctr"/>
                </a:tc>
                <a:tc>
                  <a:txBody>
                    <a:bodyPr/>
                    <a:lstStyle/>
                    <a:p>
                      <a:pPr lvl="0" algn="ctr">
                        <a:buNone/>
                      </a:pPr>
                      <a:r>
                        <a:rPr lang="en-US" sz="1400">
                          <a:effectLst/>
                        </a:rPr>
                        <a:t>9%</a:t>
                      </a:r>
                    </a:p>
                  </a:txBody>
                  <a:tcPr marL="0" marR="0" marT="0" marB="0" anchor="ctr"/>
                </a:tc>
                <a:tc>
                  <a:txBody>
                    <a:bodyPr/>
                    <a:lstStyle/>
                    <a:p>
                      <a:pPr lvl="0" algn="ctr">
                        <a:buNone/>
                      </a:pPr>
                      <a:r>
                        <a:rPr lang="en-US" sz="1400">
                          <a:effectLst/>
                        </a:rPr>
                        <a:t>20%</a:t>
                      </a:r>
                    </a:p>
                  </a:txBody>
                  <a:tcPr marL="0" marR="0" marT="0" marB="0" anchor="ctr"/>
                </a:tc>
                <a:extLst>
                  <a:ext uri="{0D108BD9-81ED-4DB2-BD59-A6C34878D82A}">
                    <a16:rowId xmlns:a16="http://schemas.microsoft.com/office/drawing/2014/main" val="3859904600"/>
                  </a:ext>
                </a:extLst>
              </a:tr>
              <a:tr h="332382">
                <a:tc>
                  <a:txBody>
                    <a:bodyPr/>
                    <a:lstStyle/>
                    <a:p>
                      <a:pPr>
                        <a:buNone/>
                      </a:pPr>
                      <a:r>
                        <a:rPr lang="en-US" sz="1400">
                          <a:effectLst/>
                        </a:rPr>
                        <a:t>Other:</a:t>
                      </a:r>
                    </a:p>
                  </a:txBody>
                  <a:tcPr marL="0" marR="0" marT="0" marB="0" anchor="ctr"/>
                </a:tc>
                <a:tc>
                  <a:txBody>
                    <a:bodyPr/>
                    <a:lstStyle/>
                    <a:p>
                      <a:pPr algn="ctr">
                        <a:buNone/>
                      </a:pPr>
                      <a:r>
                        <a:rPr lang="en-US" sz="1400">
                          <a:effectLst/>
                        </a:rPr>
                        <a:t>8%</a:t>
                      </a:r>
                    </a:p>
                  </a:txBody>
                  <a:tcPr marL="0" marR="0" marT="0" marB="0" anchor="ctr"/>
                </a:tc>
                <a:tc>
                  <a:txBody>
                    <a:bodyPr/>
                    <a:lstStyle/>
                    <a:p>
                      <a:pPr lvl="0" algn="ctr">
                        <a:buNone/>
                      </a:pPr>
                      <a:r>
                        <a:rPr lang="en-US" sz="1400">
                          <a:effectLst/>
                        </a:rPr>
                        <a:t>18%</a:t>
                      </a:r>
                    </a:p>
                  </a:txBody>
                  <a:tcPr marL="0" marR="0" marT="0" marB="0" anchor="ctr"/>
                </a:tc>
                <a:tc>
                  <a:txBody>
                    <a:bodyPr/>
                    <a:lstStyle/>
                    <a:p>
                      <a:pPr lvl="0" algn="ctr">
                        <a:buNone/>
                      </a:pPr>
                      <a:r>
                        <a:rPr lang="en-US" sz="1400">
                          <a:effectLst/>
                        </a:rPr>
                        <a:t>7%</a:t>
                      </a:r>
                    </a:p>
                  </a:txBody>
                  <a:tcPr marL="0" marR="0" marT="0" marB="0" anchor="ctr"/>
                </a:tc>
                <a:extLst>
                  <a:ext uri="{0D108BD9-81ED-4DB2-BD59-A6C34878D82A}">
                    <a16:rowId xmlns:a16="http://schemas.microsoft.com/office/drawing/2014/main" val="629877653"/>
                  </a:ext>
                </a:extLst>
              </a:tr>
            </a:tbl>
          </a:graphicData>
        </a:graphic>
      </p:graphicFrame>
      <p:pic>
        <p:nvPicPr>
          <p:cNvPr id="8" name="Content Placeholder 7" descr="A graph with numbers and text&#10;&#10;AI-generated content may be incorrect.">
            <a:extLst>
              <a:ext uri="{FF2B5EF4-FFF2-40B4-BE49-F238E27FC236}">
                <a16:creationId xmlns:a16="http://schemas.microsoft.com/office/drawing/2014/main" id="{AAF38010-4719-4F9F-C249-78C7C883C1AC}"/>
              </a:ext>
            </a:extLst>
          </p:cNvPr>
          <p:cNvPicPr>
            <a:picLocks noGrp="1" noChangeAspect="1"/>
          </p:cNvPicPr>
          <p:nvPr>
            <p:ph idx="1"/>
          </p:nvPr>
        </p:nvPicPr>
        <p:blipFill>
          <a:blip r:embed="rId2"/>
          <a:stretch>
            <a:fillRect/>
          </a:stretch>
        </p:blipFill>
        <p:spPr>
          <a:xfrm>
            <a:off x="564797" y="2393357"/>
            <a:ext cx="6105003" cy="3694176"/>
          </a:xfrm>
          <a:prstGeom prst="rect">
            <a:avLst/>
          </a:prstGeom>
        </p:spPr>
      </p:pic>
    </p:spTree>
    <p:extLst>
      <p:ext uri="{BB962C8B-B14F-4D97-AF65-F5344CB8AC3E}">
        <p14:creationId xmlns:p14="http://schemas.microsoft.com/office/powerpoint/2010/main" val="24050349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B39F6-6359-F640-D434-81F12BF4ED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817DBA-09A6-E363-E9CF-4C4314055B40}"/>
              </a:ext>
            </a:extLst>
          </p:cNvPr>
          <p:cNvSpPr>
            <a:spLocks noGrp="1"/>
          </p:cNvSpPr>
          <p:nvPr>
            <p:ph type="title"/>
          </p:nvPr>
        </p:nvSpPr>
        <p:spPr/>
        <p:txBody>
          <a:bodyPr>
            <a:noAutofit/>
          </a:bodyPr>
          <a:lstStyle/>
          <a:p>
            <a:r>
              <a:rPr lang="en-US" sz="3000">
                <a:ea typeface="+mj-lt"/>
                <a:cs typeface="+mj-lt"/>
              </a:rPr>
              <a:t>In your school/department's ideal curriculum sequencing, when should students complete the majority of their general education requirements?</a:t>
            </a:r>
          </a:p>
        </p:txBody>
      </p:sp>
      <p:sp>
        <p:nvSpPr>
          <p:cNvPr id="4" name="Date Placeholder 3">
            <a:extLst>
              <a:ext uri="{FF2B5EF4-FFF2-40B4-BE49-F238E27FC236}">
                <a16:creationId xmlns:a16="http://schemas.microsoft.com/office/drawing/2014/main" id="{C1E3F065-BC42-9C6B-63D0-9B1F034BD29B}"/>
              </a:ext>
            </a:extLst>
          </p:cNvPr>
          <p:cNvSpPr>
            <a:spLocks noGrp="1"/>
          </p:cNvSpPr>
          <p:nvPr>
            <p:ph type="dt" sz="half" idx="10"/>
          </p:nvPr>
        </p:nvSpPr>
        <p:spPr/>
        <p:txBody>
          <a:bodyPr/>
          <a:lstStyle/>
          <a:p>
            <a:fld id="{BE50C213-D6AB-4D4A-956F-B247AAEC048E}" type="datetime1">
              <a:t>7/2/2026</a:t>
            </a:fld>
            <a:endParaRPr lang="en-US"/>
          </a:p>
        </p:txBody>
      </p:sp>
      <p:sp>
        <p:nvSpPr>
          <p:cNvPr id="6" name="Slide Number Placeholder 5">
            <a:extLst>
              <a:ext uri="{FF2B5EF4-FFF2-40B4-BE49-F238E27FC236}">
                <a16:creationId xmlns:a16="http://schemas.microsoft.com/office/drawing/2014/main" id="{F07D561D-5278-BD1A-4020-1523DED6785B}"/>
              </a:ext>
            </a:extLst>
          </p:cNvPr>
          <p:cNvSpPr>
            <a:spLocks noGrp="1"/>
          </p:cNvSpPr>
          <p:nvPr>
            <p:ph type="sldNum" sz="quarter" idx="12"/>
          </p:nvPr>
        </p:nvSpPr>
        <p:spPr/>
        <p:txBody>
          <a:bodyPr/>
          <a:lstStyle/>
          <a:p>
            <a:fld id="{A65A5C87-DF58-40C8-B092-1DE63DB4547E}" type="slidenum">
              <a:rPr lang="en-US" dirty="0"/>
              <a:t>56</a:t>
            </a:fld>
            <a:endParaRPr lang="en-US"/>
          </a:p>
        </p:txBody>
      </p:sp>
      <p:sp>
        <p:nvSpPr>
          <p:cNvPr id="5" name="Content Placeholder 4">
            <a:extLst>
              <a:ext uri="{FF2B5EF4-FFF2-40B4-BE49-F238E27FC236}">
                <a16:creationId xmlns:a16="http://schemas.microsoft.com/office/drawing/2014/main" id="{9E7C26F0-FC3B-9CA2-8346-D0A75D0AC507}"/>
              </a:ext>
            </a:extLst>
          </p:cNvPr>
          <p:cNvSpPr>
            <a:spLocks noGrp="1"/>
          </p:cNvSpPr>
          <p:nvPr>
            <p:ph idx="1"/>
          </p:nvPr>
        </p:nvSpPr>
        <p:spPr>
          <a:xfrm>
            <a:off x="1115568" y="2263101"/>
            <a:ext cx="10168128" cy="4055637"/>
          </a:xfrm>
        </p:spPr>
        <p:txBody>
          <a:bodyPr vert="horz" lIns="91440" tIns="45720" rIns="91440" bIns="45720" rtlCol="0" anchor="t">
            <a:normAutofit/>
          </a:bodyPr>
          <a:lstStyle/>
          <a:p>
            <a:pPr marL="0" indent="0">
              <a:lnSpc>
                <a:spcPct val="100000"/>
              </a:lnSpc>
              <a:spcBef>
                <a:spcPts val="0"/>
              </a:spcBef>
              <a:buNone/>
            </a:pPr>
            <a:r>
              <a:rPr lang="en-US" sz="2200">
                <a:solidFill>
                  <a:srgbClr val="32363A"/>
                </a:solidFill>
              </a:rPr>
              <a:t>Other:</a:t>
            </a:r>
            <a:endParaRPr lang="en-US" sz="2200"/>
          </a:p>
          <a:p>
            <a:pPr>
              <a:lnSpc>
                <a:spcPct val="120000"/>
              </a:lnSpc>
              <a:spcBef>
                <a:spcPts val="0"/>
              </a:spcBef>
            </a:pPr>
            <a:endParaRPr lang="en-US" sz="1400">
              <a:solidFill>
                <a:srgbClr val="32363A"/>
              </a:solidFill>
            </a:endParaRPr>
          </a:p>
          <a:p>
            <a:pPr>
              <a:lnSpc>
                <a:spcPct val="120000"/>
              </a:lnSpc>
              <a:spcBef>
                <a:spcPts val="0"/>
              </a:spcBef>
            </a:pPr>
            <a:r>
              <a:rPr lang="en-US" sz="1800">
                <a:solidFill>
                  <a:srgbClr val="32363A"/>
                </a:solidFill>
                <a:ea typeface="+mn-lt"/>
                <a:cs typeface="+mn-lt"/>
              </a:rPr>
              <a:t>Faculty responses on gen ed timing largely favored </a:t>
            </a:r>
            <a:r>
              <a:rPr lang="en-US" sz="1800" b="1">
                <a:solidFill>
                  <a:srgbClr val="32363A"/>
                </a:solidFill>
                <a:ea typeface="+mn-lt"/>
                <a:cs typeface="+mn-lt"/>
              </a:rPr>
              <a:t>distribution across the first two to three years</a:t>
            </a:r>
            <a:r>
              <a:rPr lang="en-US" sz="1800">
                <a:solidFill>
                  <a:srgbClr val="32363A"/>
                </a:solidFill>
                <a:ea typeface="+mn-lt"/>
                <a:cs typeface="+mn-lt"/>
              </a:rPr>
              <a:t> rather than concentration in any single year, with some advocating for even distribution across all four years. A recurring concern was that students feel locked out of their major coursework for too long — suggesting that whatever sequencing model is adopted, </a:t>
            </a:r>
            <a:r>
              <a:rPr lang="en-US" sz="1800" b="1">
                <a:solidFill>
                  <a:srgbClr val="32363A"/>
                </a:solidFill>
                <a:ea typeface="+mn-lt"/>
                <a:cs typeface="+mn-lt"/>
              </a:rPr>
              <a:t>earlier and more meaningful access to major courses</a:t>
            </a:r>
            <a:r>
              <a:rPr lang="en-US" sz="1800">
                <a:solidFill>
                  <a:srgbClr val="32363A"/>
                </a:solidFill>
                <a:ea typeface="+mn-lt"/>
                <a:cs typeface="+mn-lt"/>
              </a:rPr>
              <a:t> alongside gen ed requirements would better serve student engagement and retention in their chosen field.</a:t>
            </a:r>
          </a:p>
        </p:txBody>
      </p:sp>
      <p:sp>
        <p:nvSpPr>
          <p:cNvPr id="7" name="TextBox 6">
            <a:extLst>
              <a:ext uri="{FF2B5EF4-FFF2-40B4-BE49-F238E27FC236}">
                <a16:creationId xmlns:a16="http://schemas.microsoft.com/office/drawing/2014/main" id="{B19962CD-1D82-678E-332D-3C1344E05E34}"/>
              </a:ext>
            </a:extLst>
          </p:cNvPr>
          <p:cNvSpPr txBox="1"/>
          <p:nvPr/>
        </p:nvSpPr>
        <p:spPr>
          <a:xfrm>
            <a:off x="4718538" y="6408615"/>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13832837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6643F-B7FB-2202-1C6E-BF52E068AC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3587DE-78B0-F96D-3018-0C7DE4EA4B0F}"/>
              </a:ext>
            </a:extLst>
          </p:cNvPr>
          <p:cNvSpPr>
            <a:spLocks noGrp="1"/>
          </p:cNvSpPr>
          <p:nvPr>
            <p:ph type="title"/>
          </p:nvPr>
        </p:nvSpPr>
        <p:spPr/>
        <p:txBody>
          <a:bodyPr vert="horz" lIns="91440" tIns="45720" rIns="91440" bIns="45720" rtlCol="0" anchor="ctr">
            <a:noAutofit/>
          </a:bodyPr>
          <a:lstStyle/>
          <a:p>
            <a:r>
              <a:rPr lang="en-US" sz="3000"/>
              <a:t>What professional development or institutional support would most increase your faculty's capacity to teach and assess these competencies?</a:t>
            </a:r>
          </a:p>
        </p:txBody>
      </p:sp>
      <p:sp>
        <p:nvSpPr>
          <p:cNvPr id="3" name="Content Placeholder 2">
            <a:extLst>
              <a:ext uri="{FF2B5EF4-FFF2-40B4-BE49-F238E27FC236}">
                <a16:creationId xmlns:a16="http://schemas.microsoft.com/office/drawing/2014/main" id="{7BB9A2E9-97A7-0E26-DB93-FE1BFA58248D}"/>
              </a:ext>
            </a:extLst>
          </p:cNvPr>
          <p:cNvSpPr>
            <a:spLocks noGrp="1"/>
          </p:cNvSpPr>
          <p:nvPr>
            <p:ph idx="1"/>
          </p:nvPr>
        </p:nvSpPr>
        <p:spPr>
          <a:xfrm>
            <a:off x="1115568" y="2370562"/>
            <a:ext cx="10168128" cy="3694176"/>
          </a:xfrm>
        </p:spPr>
        <p:txBody>
          <a:bodyPr vert="horz" lIns="91440" tIns="45720" rIns="91440" bIns="45720" rtlCol="0" anchor="t">
            <a:normAutofit fontScale="70000" lnSpcReduction="20000"/>
          </a:bodyPr>
          <a:lstStyle/>
          <a:p>
            <a:r>
              <a:rPr lang="en-US" sz="2000" b="1">
                <a:ea typeface="+mn-lt"/>
                <a:cs typeface="+mn-lt"/>
              </a:rPr>
              <a:t>AI training, tool access, and institutional clarity are the most frequently cited needs.</a:t>
            </a:r>
            <a:r>
              <a:rPr lang="en-US" sz="2000">
                <a:ea typeface="+mn-lt"/>
                <a:cs typeface="+mn-lt"/>
              </a:rPr>
              <a:t> Faculty across departments called for structured, discipline-specific AI professional development — not generic overviews — along with funded access to a broader range of industry-relevant platforms beyond Adobe Firefly. Several noted that inconsistent institutional messaging around AI (including faculty openly discouraging its use in ways that affect other courses) is creating confusion and, in at least one case, a safety concern. Faculty want clear ethical frameworks, updated rubrics that account for AI use, and guidance on how to teach students to engage with AI critically rather than use it to avoid learning.</a:t>
            </a:r>
          </a:p>
          <a:p>
            <a:r>
              <a:rPr lang="en-US" sz="2000" b="1">
                <a:ea typeface="+mn-lt"/>
                <a:cs typeface="+mn-lt"/>
              </a:rPr>
              <a:t>Smaller class sizes, reduced administrative load, and protected time for development are structural necessities.</a:t>
            </a:r>
            <a:r>
              <a:rPr lang="en-US" sz="2000">
                <a:ea typeface="+mn-lt"/>
                <a:cs typeface="+mn-lt"/>
              </a:rPr>
              <a:t> A significant number of respondents identified workload and scale as the core limiting factor — too many students, too many competing demands, and too little time to meet individual needs, develop new courses, or stay current with rapidly evolving industries. Requests for course releases, conference funding, teaching assistants, and more flexibility in scheduling reflect a faculty that is stretched thin and asking for investment in their capacity, not just their knowledge.</a:t>
            </a:r>
            <a:endParaRPr lang="en-US">
              <a:ea typeface="+mn-lt"/>
              <a:cs typeface="+mn-lt"/>
            </a:endParaRPr>
          </a:p>
          <a:p>
            <a:r>
              <a:rPr lang="en-US" sz="2000" b="1">
                <a:ea typeface="+mn-lt"/>
                <a:cs typeface="+mn-lt"/>
              </a:rPr>
              <a:t>Stronger cross-departmental alignment and a cultural shift toward academic rigor are needed institution-wide.</a:t>
            </a:r>
            <a:r>
              <a:rPr lang="en-US" sz="2000">
                <a:ea typeface="+mn-lt"/>
                <a:cs typeface="+mn-lt"/>
              </a:rPr>
              <a:t> Faculty called for greater coherence between general education and studio departments, consistent standards for professionalism across courses, better onboarding for new faculty, and clearer communication to students from day one about the value of transferable competencies. Several noted that student resistance to foundational and liberal arts coursework — and the broader institutional tendency to cater to student feedback over academic standards — is itself a barrier, and one that requires a coordinated response rather than individual faculty effort.</a:t>
            </a:r>
            <a:endParaRPr lang="en-US">
              <a:ea typeface="+mn-lt"/>
              <a:cs typeface="+mn-lt"/>
            </a:endParaRPr>
          </a:p>
        </p:txBody>
      </p:sp>
      <p:sp>
        <p:nvSpPr>
          <p:cNvPr id="4" name="Date Placeholder 3">
            <a:extLst>
              <a:ext uri="{FF2B5EF4-FFF2-40B4-BE49-F238E27FC236}">
                <a16:creationId xmlns:a16="http://schemas.microsoft.com/office/drawing/2014/main" id="{35CDFB40-1040-52D1-2D68-77154C2FA822}"/>
              </a:ext>
            </a:extLst>
          </p:cNvPr>
          <p:cNvSpPr>
            <a:spLocks noGrp="1"/>
          </p:cNvSpPr>
          <p:nvPr>
            <p:ph type="dt" sz="half" idx="10"/>
          </p:nvPr>
        </p:nvSpPr>
        <p:spPr/>
        <p:txBody>
          <a:bodyPr/>
          <a:lstStyle/>
          <a:p>
            <a:fld id="{0682F68F-5215-4BCD-8AEE-92F4858D0B04}" type="datetime1">
              <a:t>7/2/2026</a:t>
            </a:fld>
            <a:endParaRPr lang="en-US"/>
          </a:p>
        </p:txBody>
      </p:sp>
      <p:sp>
        <p:nvSpPr>
          <p:cNvPr id="6" name="Slide Number Placeholder 5">
            <a:extLst>
              <a:ext uri="{FF2B5EF4-FFF2-40B4-BE49-F238E27FC236}">
                <a16:creationId xmlns:a16="http://schemas.microsoft.com/office/drawing/2014/main" id="{3A85C5B6-16BC-A3CF-44BB-E605F9973E36}"/>
              </a:ext>
            </a:extLst>
          </p:cNvPr>
          <p:cNvSpPr>
            <a:spLocks noGrp="1"/>
          </p:cNvSpPr>
          <p:nvPr>
            <p:ph type="sldNum" sz="quarter" idx="12"/>
          </p:nvPr>
        </p:nvSpPr>
        <p:spPr/>
        <p:txBody>
          <a:bodyPr/>
          <a:lstStyle/>
          <a:p>
            <a:fld id="{A65A5C87-DF58-40C8-B092-1DE63DB4547E}" type="slidenum">
              <a:rPr lang="en-US" dirty="0"/>
              <a:t>57</a:t>
            </a:fld>
            <a:endParaRPr lang="en-US"/>
          </a:p>
        </p:txBody>
      </p:sp>
      <p:sp>
        <p:nvSpPr>
          <p:cNvPr id="7" name="TextBox 6">
            <a:extLst>
              <a:ext uri="{FF2B5EF4-FFF2-40B4-BE49-F238E27FC236}">
                <a16:creationId xmlns:a16="http://schemas.microsoft.com/office/drawing/2014/main" id="{2EE8301F-CD9F-FD8A-F284-6BC778022B29}"/>
              </a:ext>
            </a:extLst>
          </p:cNvPr>
          <p:cNvSpPr txBox="1"/>
          <p:nvPr/>
        </p:nvSpPr>
        <p:spPr>
          <a:xfrm>
            <a:off x="4718538" y="6408615"/>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2430619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71591-9A69-1D8B-DCB8-7E1D1310A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77C0D-F9D0-A599-AC3D-08E5BBCDF5BB}"/>
              </a:ext>
            </a:extLst>
          </p:cNvPr>
          <p:cNvSpPr>
            <a:spLocks noGrp="1"/>
          </p:cNvSpPr>
          <p:nvPr>
            <p:ph type="title"/>
          </p:nvPr>
        </p:nvSpPr>
        <p:spPr/>
        <p:txBody>
          <a:bodyPr/>
          <a:lstStyle/>
          <a:p>
            <a:r>
              <a:rPr lang="en-US"/>
              <a:t>AI Section</a:t>
            </a:r>
          </a:p>
        </p:txBody>
      </p:sp>
      <p:sp>
        <p:nvSpPr>
          <p:cNvPr id="3" name="Date Placeholder 2">
            <a:extLst>
              <a:ext uri="{FF2B5EF4-FFF2-40B4-BE49-F238E27FC236}">
                <a16:creationId xmlns:a16="http://schemas.microsoft.com/office/drawing/2014/main" id="{3FA583DB-6C38-48ED-30C2-6AAF0E5E117C}"/>
              </a:ext>
            </a:extLst>
          </p:cNvPr>
          <p:cNvSpPr>
            <a:spLocks noGrp="1"/>
          </p:cNvSpPr>
          <p:nvPr>
            <p:ph type="dt" sz="half" idx="10"/>
          </p:nvPr>
        </p:nvSpPr>
        <p:spPr/>
        <p:txBody>
          <a:bodyPr/>
          <a:lstStyle/>
          <a:p>
            <a:fld id="{32C4A6FB-BEB4-42C1-993E-B771F56BB7BB}" type="datetime1">
              <a:t>7/2/2026</a:t>
            </a:fld>
            <a:endParaRPr lang="en-US"/>
          </a:p>
        </p:txBody>
      </p:sp>
      <p:sp>
        <p:nvSpPr>
          <p:cNvPr id="5" name="Slide Number Placeholder 4">
            <a:extLst>
              <a:ext uri="{FF2B5EF4-FFF2-40B4-BE49-F238E27FC236}">
                <a16:creationId xmlns:a16="http://schemas.microsoft.com/office/drawing/2014/main" id="{CB4419D7-8A7F-E370-4DF0-CC66B963C5E3}"/>
              </a:ext>
            </a:extLst>
          </p:cNvPr>
          <p:cNvSpPr>
            <a:spLocks noGrp="1"/>
          </p:cNvSpPr>
          <p:nvPr>
            <p:ph type="sldNum" sz="quarter" idx="12"/>
          </p:nvPr>
        </p:nvSpPr>
        <p:spPr/>
        <p:txBody>
          <a:bodyPr/>
          <a:lstStyle/>
          <a:p>
            <a:fld id="{A65A5C87-DF58-40C8-B092-1DE63DB4547E}" type="slidenum">
              <a:rPr lang="en-US" dirty="0"/>
              <a:t>58</a:t>
            </a:fld>
            <a:endParaRPr lang="en-US"/>
          </a:p>
        </p:txBody>
      </p:sp>
    </p:spTree>
    <p:extLst>
      <p:ext uri="{BB962C8B-B14F-4D97-AF65-F5344CB8AC3E}">
        <p14:creationId xmlns:p14="http://schemas.microsoft.com/office/powerpoint/2010/main" val="22647826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5F755-7B48-7BD2-5416-80A7D40405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19706-FB5F-610A-CA45-787C11F5A7C5}"/>
              </a:ext>
            </a:extLst>
          </p:cNvPr>
          <p:cNvSpPr>
            <a:spLocks noGrp="1"/>
          </p:cNvSpPr>
          <p:nvPr>
            <p:ph type="title"/>
          </p:nvPr>
        </p:nvSpPr>
        <p:spPr/>
        <p:txBody>
          <a:bodyPr>
            <a:normAutofit fontScale="90000"/>
          </a:bodyPr>
          <a:lstStyle/>
          <a:p>
            <a:r>
              <a:rPr lang="en-US"/>
              <a:t>Please indicate how often each of the following statements applies to you.</a:t>
            </a:r>
          </a:p>
        </p:txBody>
      </p:sp>
      <p:sp>
        <p:nvSpPr>
          <p:cNvPr id="4" name="Date Placeholder 3">
            <a:extLst>
              <a:ext uri="{FF2B5EF4-FFF2-40B4-BE49-F238E27FC236}">
                <a16:creationId xmlns:a16="http://schemas.microsoft.com/office/drawing/2014/main" id="{0EB165E4-6E3A-9A46-95B2-1F98920849A9}"/>
              </a:ext>
            </a:extLst>
          </p:cNvPr>
          <p:cNvSpPr>
            <a:spLocks noGrp="1"/>
          </p:cNvSpPr>
          <p:nvPr>
            <p:ph type="dt" sz="half" idx="10"/>
          </p:nvPr>
        </p:nvSpPr>
        <p:spPr/>
        <p:txBody>
          <a:bodyPr/>
          <a:lstStyle/>
          <a:p>
            <a:fld id="{E3DE8085-08E9-4E42-9520-B073D8207020}" type="datetime1">
              <a:t>7/2/2026</a:t>
            </a:fld>
            <a:endParaRPr lang="en-US"/>
          </a:p>
        </p:txBody>
      </p:sp>
      <p:sp>
        <p:nvSpPr>
          <p:cNvPr id="6" name="Slide Number Placeholder 5">
            <a:extLst>
              <a:ext uri="{FF2B5EF4-FFF2-40B4-BE49-F238E27FC236}">
                <a16:creationId xmlns:a16="http://schemas.microsoft.com/office/drawing/2014/main" id="{B0E54E65-0188-BA4E-ADA9-0BD5CFA0C751}"/>
              </a:ext>
            </a:extLst>
          </p:cNvPr>
          <p:cNvSpPr>
            <a:spLocks noGrp="1"/>
          </p:cNvSpPr>
          <p:nvPr>
            <p:ph type="sldNum" sz="quarter" idx="12"/>
          </p:nvPr>
        </p:nvSpPr>
        <p:spPr/>
        <p:txBody>
          <a:bodyPr/>
          <a:lstStyle/>
          <a:p>
            <a:fld id="{A65A5C87-DF58-40C8-B092-1DE63DB4547E}" type="slidenum">
              <a:rPr lang="en-US" dirty="0"/>
              <a:t>59</a:t>
            </a:fld>
            <a:endParaRPr lang="en-US"/>
          </a:p>
        </p:txBody>
      </p:sp>
      <p:sp>
        <p:nvSpPr>
          <p:cNvPr id="8" name="TextBox 7">
            <a:extLst>
              <a:ext uri="{FF2B5EF4-FFF2-40B4-BE49-F238E27FC236}">
                <a16:creationId xmlns:a16="http://schemas.microsoft.com/office/drawing/2014/main" id="{DA067B63-F02E-6C99-77CC-AFD3F0B49084}"/>
              </a:ext>
            </a:extLst>
          </p:cNvPr>
          <p:cNvSpPr txBox="1"/>
          <p:nvPr/>
        </p:nvSpPr>
        <p:spPr>
          <a:xfrm>
            <a:off x="8174404" y="3123711"/>
            <a:ext cx="4021667"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a:t>Takeaways:</a:t>
            </a:r>
          </a:p>
          <a:p>
            <a:endParaRPr lang="en-US" sz="1400"/>
          </a:p>
          <a:p>
            <a:pPr marL="285750" indent="-285750">
              <a:buFont typeface="Arial"/>
              <a:buChar char="•"/>
            </a:pPr>
            <a:r>
              <a:rPr lang="en-US" sz="1400">
                <a:ea typeface="+mn-lt"/>
                <a:cs typeface="+mn-lt"/>
              </a:rPr>
              <a:t>Like Academic Leaders, the majority aren't anxious about learning AI itself (</a:t>
            </a:r>
            <a:r>
              <a:rPr lang="en-US" sz="1400" b="1">
                <a:ea typeface="+mn-lt"/>
                <a:cs typeface="+mn-lt"/>
              </a:rPr>
              <a:t>60-66%</a:t>
            </a:r>
            <a:r>
              <a:rPr lang="en-US" sz="1400">
                <a:ea typeface="+mn-lt"/>
                <a:cs typeface="+mn-lt"/>
              </a:rPr>
              <a:t> "</a:t>
            </a:r>
            <a:r>
              <a:rPr lang="en-US" sz="1400" b="1">
                <a:ea typeface="+mn-lt"/>
                <a:cs typeface="+mn-lt"/>
              </a:rPr>
              <a:t>Rarely</a:t>
            </a:r>
            <a:r>
              <a:rPr lang="en-US" sz="1400">
                <a:ea typeface="+mn-lt"/>
                <a:cs typeface="+mn-lt"/>
              </a:rPr>
              <a:t>" or "</a:t>
            </a:r>
            <a:r>
              <a:rPr lang="en-US" sz="1400" b="1">
                <a:ea typeface="+mn-lt"/>
                <a:cs typeface="+mn-lt"/>
              </a:rPr>
              <a:t>Never</a:t>
            </a:r>
            <a:r>
              <a:rPr lang="en-US" sz="1400">
                <a:ea typeface="+mn-lt"/>
                <a:cs typeface="+mn-lt"/>
              </a:rPr>
              <a:t>"). </a:t>
            </a:r>
          </a:p>
          <a:p>
            <a:pPr marL="285750" indent="-285750">
              <a:buFont typeface="Arial"/>
              <a:buChar char="•"/>
            </a:pPr>
            <a:r>
              <a:rPr lang="en-US" sz="1400">
                <a:ea typeface="+mn-lt"/>
                <a:cs typeface="+mn-lt"/>
              </a:rPr>
              <a:t>However, Faculty report higher fear than Academic Leaders on every consequence-related statement — most notably AI misuse (</a:t>
            </a:r>
            <a:r>
              <a:rPr lang="en-US" sz="1400" b="1">
                <a:ea typeface="+mn-lt"/>
                <a:cs typeface="+mn-lt"/>
              </a:rPr>
              <a:t>60% </a:t>
            </a:r>
            <a:r>
              <a:rPr lang="en-US" sz="1400">
                <a:ea typeface="+mn-lt"/>
                <a:cs typeface="+mn-lt"/>
              </a:rPr>
              <a:t>"</a:t>
            </a:r>
            <a:r>
              <a:rPr lang="en-US" sz="1400" b="1">
                <a:ea typeface="+mn-lt"/>
                <a:cs typeface="+mn-lt"/>
              </a:rPr>
              <a:t>Always</a:t>
            </a:r>
            <a:r>
              <a:rPr lang="en-US" sz="1400">
                <a:ea typeface="+mn-lt"/>
                <a:cs typeface="+mn-lt"/>
              </a:rPr>
              <a:t>"/"</a:t>
            </a:r>
            <a:r>
              <a:rPr lang="en-US" sz="1400" b="1">
                <a:ea typeface="+mn-lt"/>
                <a:cs typeface="+mn-lt"/>
              </a:rPr>
              <a:t>Usually</a:t>
            </a:r>
            <a:r>
              <a:rPr lang="en-US" sz="1400">
                <a:ea typeface="+mn-lt"/>
                <a:cs typeface="+mn-lt"/>
              </a:rPr>
              <a:t>") and job replacement (</a:t>
            </a:r>
            <a:r>
              <a:rPr lang="en-US" sz="1400" b="1">
                <a:ea typeface="+mn-lt"/>
                <a:cs typeface="+mn-lt"/>
              </a:rPr>
              <a:t>35%</a:t>
            </a:r>
            <a:r>
              <a:rPr lang="en-US" sz="1400">
                <a:ea typeface="+mn-lt"/>
                <a:cs typeface="+mn-lt"/>
              </a:rPr>
              <a:t>, more than triple Academic Leaders' </a:t>
            </a:r>
            <a:r>
              <a:rPr lang="en-US" sz="1400" b="1">
                <a:ea typeface="+mn-lt"/>
                <a:cs typeface="+mn-lt"/>
              </a:rPr>
              <a:t>10%</a:t>
            </a:r>
            <a:r>
              <a:rPr lang="en-US" sz="1400">
                <a:ea typeface="+mn-lt"/>
                <a:cs typeface="+mn-lt"/>
              </a:rPr>
              <a:t>).</a:t>
            </a:r>
            <a:endParaRPr lang="en-US"/>
          </a:p>
        </p:txBody>
      </p:sp>
      <p:pic>
        <p:nvPicPr>
          <p:cNvPr id="9" name="Content Placeholder 8" descr="A screen shot of a graph&#10;&#10;AI-generated content may be incorrect.">
            <a:extLst>
              <a:ext uri="{FF2B5EF4-FFF2-40B4-BE49-F238E27FC236}">
                <a16:creationId xmlns:a16="http://schemas.microsoft.com/office/drawing/2014/main" id="{7AA6A386-8E7D-3EA5-3A85-5656D19343CF}"/>
              </a:ext>
            </a:extLst>
          </p:cNvPr>
          <p:cNvPicPr>
            <a:picLocks noGrp="1" noChangeAspect="1"/>
          </p:cNvPicPr>
          <p:nvPr>
            <p:ph idx="1"/>
          </p:nvPr>
        </p:nvPicPr>
        <p:blipFill>
          <a:blip r:embed="rId2"/>
          <a:stretch>
            <a:fillRect/>
          </a:stretch>
        </p:blipFill>
        <p:spPr>
          <a:xfrm>
            <a:off x="140577" y="2192274"/>
            <a:ext cx="7948277" cy="4583176"/>
          </a:xfrm>
          <a:prstGeom prst="rect">
            <a:avLst/>
          </a:prstGeom>
        </p:spPr>
      </p:pic>
    </p:spTree>
    <p:extLst>
      <p:ext uri="{BB962C8B-B14F-4D97-AF65-F5344CB8AC3E}">
        <p14:creationId xmlns:p14="http://schemas.microsoft.com/office/powerpoint/2010/main" val="2637349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0C019-5A01-283B-CA12-17C648E78E76}"/>
              </a:ext>
            </a:extLst>
          </p:cNvPr>
          <p:cNvSpPr>
            <a:spLocks noGrp="1"/>
          </p:cNvSpPr>
          <p:nvPr>
            <p:ph type="title"/>
          </p:nvPr>
        </p:nvSpPr>
        <p:spPr/>
        <p:txBody>
          <a:bodyPr>
            <a:noAutofit/>
          </a:bodyPr>
          <a:lstStyle/>
          <a:p>
            <a:r>
              <a:rPr lang="en-US" sz="3000">
                <a:ea typeface="+mj-lt"/>
                <a:cs typeface="+mj-lt"/>
              </a:rPr>
              <a:t>How important are each of the following competencies for students' career success after graduation?</a:t>
            </a:r>
            <a:endParaRPr lang="en-US" sz="3000"/>
          </a:p>
        </p:txBody>
      </p:sp>
      <p:sp>
        <p:nvSpPr>
          <p:cNvPr id="4" name="Date Placeholder 3">
            <a:extLst>
              <a:ext uri="{FF2B5EF4-FFF2-40B4-BE49-F238E27FC236}">
                <a16:creationId xmlns:a16="http://schemas.microsoft.com/office/drawing/2014/main" id="{0EA71EE5-4418-3772-2100-45CD73AF342E}"/>
              </a:ext>
            </a:extLst>
          </p:cNvPr>
          <p:cNvSpPr>
            <a:spLocks noGrp="1"/>
          </p:cNvSpPr>
          <p:nvPr>
            <p:ph type="dt" sz="half" idx="10"/>
          </p:nvPr>
        </p:nvSpPr>
        <p:spPr/>
        <p:txBody>
          <a:bodyPr/>
          <a:lstStyle/>
          <a:p>
            <a:fld id="{B62E2724-8A6E-4333-8261-3FACF133BBBD}" type="datetime1">
              <a:t>7/2/2026</a:t>
            </a:fld>
            <a:endParaRPr lang="en-US"/>
          </a:p>
        </p:txBody>
      </p:sp>
      <p:sp>
        <p:nvSpPr>
          <p:cNvPr id="6" name="Slide Number Placeholder 5">
            <a:extLst>
              <a:ext uri="{FF2B5EF4-FFF2-40B4-BE49-F238E27FC236}">
                <a16:creationId xmlns:a16="http://schemas.microsoft.com/office/drawing/2014/main" id="{77AD8C12-3461-DBD3-DF3B-2F4026367F1E}"/>
              </a:ext>
            </a:extLst>
          </p:cNvPr>
          <p:cNvSpPr>
            <a:spLocks noGrp="1"/>
          </p:cNvSpPr>
          <p:nvPr>
            <p:ph type="sldNum" sz="quarter" idx="12"/>
          </p:nvPr>
        </p:nvSpPr>
        <p:spPr/>
        <p:txBody>
          <a:bodyPr/>
          <a:lstStyle/>
          <a:p>
            <a:fld id="{A65A5C87-DF58-40C8-B092-1DE63DB4547E}" type="slidenum">
              <a:rPr lang="en-US" dirty="0"/>
              <a:t>6</a:t>
            </a:fld>
            <a:endParaRPr lang="en-US"/>
          </a:p>
        </p:txBody>
      </p:sp>
      <p:graphicFrame>
        <p:nvGraphicFramePr>
          <p:cNvPr id="9" name="Table 8">
            <a:extLst>
              <a:ext uri="{FF2B5EF4-FFF2-40B4-BE49-F238E27FC236}">
                <a16:creationId xmlns:a16="http://schemas.microsoft.com/office/drawing/2014/main" id="{27D8568A-B4C9-8167-1BA2-4515F6B58A1F}"/>
              </a:ext>
            </a:extLst>
          </p:cNvPr>
          <p:cNvGraphicFramePr>
            <a:graphicFrameLocks noGrp="1"/>
          </p:cNvGraphicFramePr>
          <p:nvPr>
            <p:extLst>
              <p:ext uri="{D42A27DB-BD31-4B8C-83A1-F6EECF244321}">
                <p14:modId xmlns:p14="http://schemas.microsoft.com/office/powerpoint/2010/main" val="2128598415"/>
              </p:ext>
            </p:extLst>
          </p:nvPr>
        </p:nvGraphicFramePr>
        <p:xfrm>
          <a:off x="7256096" y="3135923"/>
          <a:ext cx="4638054" cy="2700131"/>
        </p:xfrm>
        <a:graphic>
          <a:graphicData uri="http://schemas.openxmlformats.org/drawingml/2006/table">
            <a:tbl>
              <a:tblPr firstRow="1" bandRow="1">
                <a:tableStyleId>{5C22544A-7EE6-4342-B048-85BDC9FD1C3A}</a:tableStyleId>
              </a:tblPr>
              <a:tblGrid>
                <a:gridCol w="2319027">
                  <a:extLst>
                    <a:ext uri="{9D8B030D-6E8A-4147-A177-3AD203B41FA5}">
                      <a16:colId xmlns:a16="http://schemas.microsoft.com/office/drawing/2014/main" val="1008300761"/>
                    </a:ext>
                  </a:extLst>
                </a:gridCol>
                <a:gridCol w="2319027">
                  <a:extLst>
                    <a:ext uri="{9D8B030D-6E8A-4147-A177-3AD203B41FA5}">
                      <a16:colId xmlns:a16="http://schemas.microsoft.com/office/drawing/2014/main" val="3270298138"/>
                    </a:ext>
                  </a:extLst>
                </a:gridCol>
              </a:tblGrid>
              <a:tr h="385733">
                <a:tc>
                  <a:txBody>
                    <a:bodyPr/>
                    <a:lstStyle/>
                    <a:p>
                      <a:pPr lvl="0">
                        <a:buNone/>
                      </a:pPr>
                      <a:r>
                        <a:rPr lang="en-US" sz="1400">
                          <a:effectLst/>
                        </a:rPr>
                        <a:t>Top Six Competencies</a:t>
                      </a:r>
                      <a:endParaRPr lang="en-US"/>
                    </a:p>
                  </a:txBody>
                  <a:tcPr marL="0" marR="0" marT="0" marB="0" anchor="ctr"/>
                </a:tc>
                <a:tc>
                  <a:txBody>
                    <a:bodyPr/>
                    <a:lstStyle/>
                    <a:p>
                      <a:pPr algn="ctr">
                        <a:buNone/>
                      </a:pPr>
                      <a:r>
                        <a:rPr lang="en-US" sz="1400">
                          <a:effectLst/>
                        </a:rPr>
                        <a:t>Extremely Important</a:t>
                      </a:r>
                    </a:p>
                  </a:txBody>
                  <a:tcPr marL="0" marR="0" marT="0" marB="0" anchor="ctr"/>
                </a:tc>
                <a:extLst>
                  <a:ext uri="{0D108BD9-81ED-4DB2-BD59-A6C34878D82A}">
                    <a16:rowId xmlns:a16="http://schemas.microsoft.com/office/drawing/2014/main" val="1259620851"/>
                  </a:ext>
                </a:extLst>
              </a:tr>
              <a:tr h="385733">
                <a:tc>
                  <a:txBody>
                    <a:bodyPr/>
                    <a:lstStyle/>
                    <a:p>
                      <a:pPr>
                        <a:buNone/>
                      </a:pPr>
                      <a:r>
                        <a:rPr lang="en-US" sz="1400">
                          <a:effectLst/>
                        </a:rPr>
                        <a:t>Collaboration/Teamwork</a:t>
                      </a:r>
                    </a:p>
                  </a:txBody>
                  <a:tcPr marL="0" marR="0" marT="0" marB="0" anchor="ctr"/>
                </a:tc>
                <a:tc>
                  <a:txBody>
                    <a:bodyPr/>
                    <a:lstStyle/>
                    <a:p>
                      <a:pPr algn="ctr">
                        <a:buNone/>
                      </a:pPr>
                      <a:r>
                        <a:rPr lang="en-US" sz="1400"/>
                        <a:t>74%</a:t>
                      </a:r>
                    </a:p>
                  </a:txBody>
                  <a:tcPr marL="0" marR="0" marT="0" marB="0" anchor="ctr"/>
                </a:tc>
                <a:extLst>
                  <a:ext uri="{0D108BD9-81ED-4DB2-BD59-A6C34878D82A}">
                    <a16:rowId xmlns:a16="http://schemas.microsoft.com/office/drawing/2014/main" val="3507984667"/>
                  </a:ext>
                </a:extLst>
              </a:tr>
              <a:tr h="385733">
                <a:tc>
                  <a:txBody>
                    <a:bodyPr/>
                    <a:lstStyle/>
                    <a:p>
                      <a:pPr>
                        <a:buNone/>
                      </a:pPr>
                      <a:r>
                        <a:rPr lang="en-US" sz="1400">
                          <a:effectLst/>
                        </a:rPr>
                        <a:t>Adaptability/Flexibility</a:t>
                      </a:r>
                    </a:p>
                  </a:txBody>
                  <a:tcPr marL="0" marR="0" marT="0" marB="0" anchor="ctr"/>
                </a:tc>
                <a:tc>
                  <a:txBody>
                    <a:bodyPr/>
                    <a:lstStyle/>
                    <a:p>
                      <a:pPr algn="ctr">
                        <a:buNone/>
                      </a:pPr>
                      <a:r>
                        <a:rPr lang="en-US" sz="1400"/>
                        <a:t>84%</a:t>
                      </a:r>
                    </a:p>
                  </a:txBody>
                  <a:tcPr marL="0" marR="0" marT="0" marB="0" anchor="ctr"/>
                </a:tc>
                <a:extLst>
                  <a:ext uri="{0D108BD9-81ED-4DB2-BD59-A6C34878D82A}">
                    <a16:rowId xmlns:a16="http://schemas.microsoft.com/office/drawing/2014/main" val="308169057"/>
                  </a:ext>
                </a:extLst>
              </a:tr>
              <a:tr h="385733">
                <a:tc>
                  <a:txBody>
                    <a:bodyPr/>
                    <a:lstStyle/>
                    <a:p>
                      <a:pPr>
                        <a:buNone/>
                      </a:pPr>
                      <a:r>
                        <a:rPr lang="en-US" sz="1400">
                          <a:effectLst/>
                        </a:rPr>
                        <a:t>Curiosity</a:t>
                      </a:r>
                    </a:p>
                  </a:txBody>
                  <a:tcPr marL="0" marR="0" marT="0" marB="0" anchor="ctr"/>
                </a:tc>
                <a:tc>
                  <a:txBody>
                    <a:bodyPr/>
                    <a:lstStyle/>
                    <a:p>
                      <a:pPr algn="ctr">
                        <a:buNone/>
                      </a:pPr>
                      <a:r>
                        <a:rPr lang="en-US" sz="1400"/>
                        <a:t>85%</a:t>
                      </a:r>
                    </a:p>
                  </a:txBody>
                  <a:tcPr marL="0" marR="0" marT="0" marB="0" anchor="ctr"/>
                </a:tc>
                <a:extLst>
                  <a:ext uri="{0D108BD9-81ED-4DB2-BD59-A6C34878D82A}">
                    <a16:rowId xmlns:a16="http://schemas.microsoft.com/office/drawing/2014/main" val="1777510997"/>
                  </a:ext>
                </a:extLst>
              </a:tr>
              <a:tr h="385733">
                <a:tc>
                  <a:txBody>
                    <a:bodyPr/>
                    <a:lstStyle/>
                    <a:p>
                      <a:pPr>
                        <a:buNone/>
                      </a:pPr>
                      <a:r>
                        <a:rPr lang="en-US" sz="1400">
                          <a:effectLst/>
                        </a:rPr>
                        <a:t>Critical Thinking</a:t>
                      </a:r>
                    </a:p>
                  </a:txBody>
                  <a:tcPr marL="0" marR="0" marT="0" marB="0" anchor="ctr"/>
                </a:tc>
                <a:tc>
                  <a:txBody>
                    <a:bodyPr/>
                    <a:lstStyle/>
                    <a:p>
                      <a:pPr algn="ctr">
                        <a:buNone/>
                      </a:pPr>
                      <a:r>
                        <a:rPr lang="en-US" sz="1400"/>
                        <a:t>89%</a:t>
                      </a:r>
                    </a:p>
                  </a:txBody>
                  <a:tcPr marL="0" marR="0" marT="0" marB="0" anchor="ctr"/>
                </a:tc>
                <a:extLst>
                  <a:ext uri="{0D108BD9-81ED-4DB2-BD59-A6C34878D82A}">
                    <a16:rowId xmlns:a16="http://schemas.microsoft.com/office/drawing/2014/main" val="2857099470"/>
                  </a:ext>
                </a:extLst>
              </a:tr>
              <a:tr h="385733">
                <a:tc>
                  <a:txBody>
                    <a:bodyPr/>
                    <a:lstStyle/>
                    <a:p>
                      <a:pPr>
                        <a:buNone/>
                      </a:pPr>
                      <a:r>
                        <a:rPr lang="en-US" sz="1400">
                          <a:effectLst/>
                        </a:rPr>
                        <a:t>Resilience</a:t>
                      </a:r>
                    </a:p>
                  </a:txBody>
                  <a:tcPr marL="0" marR="0" marT="0" marB="0" anchor="ctr"/>
                </a:tc>
                <a:tc>
                  <a:txBody>
                    <a:bodyPr/>
                    <a:lstStyle/>
                    <a:p>
                      <a:pPr algn="ctr">
                        <a:buNone/>
                      </a:pPr>
                      <a:r>
                        <a:rPr lang="en-US" sz="1400"/>
                        <a:t>79%</a:t>
                      </a:r>
                    </a:p>
                  </a:txBody>
                  <a:tcPr marL="0" marR="0" marT="0" marB="0" anchor="ctr"/>
                </a:tc>
                <a:extLst>
                  <a:ext uri="{0D108BD9-81ED-4DB2-BD59-A6C34878D82A}">
                    <a16:rowId xmlns:a16="http://schemas.microsoft.com/office/drawing/2014/main" val="2680107456"/>
                  </a:ext>
                </a:extLst>
              </a:tr>
              <a:tr h="385733">
                <a:tc>
                  <a:txBody>
                    <a:bodyPr/>
                    <a:lstStyle/>
                    <a:p>
                      <a:pPr>
                        <a:buNone/>
                      </a:pPr>
                      <a:r>
                        <a:rPr lang="en-US" sz="1400">
                          <a:effectLst/>
                        </a:rPr>
                        <a:t>Verbal Communication</a:t>
                      </a:r>
                    </a:p>
                  </a:txBody>
                  <a:tcPr marL="0" marR="0" marT="0" marB="0" anchor="ctr"/>
                </a:tc>
                <a:tc>
                  <a:txBody>
                    <a:bodyPr/>
                    <a:lstStyle/>
                    <a:p>
                      <a:pPr algn="ctr">
                        <a:buNone/>
                      </a:pPr>
                      <a:r>
                        <a:rPr lang="en-US" sz="1400"/>
                        <a:t>74%</a:t>
                      </a:r>
                    </a:p>
                  </a:txBody>
                  <a:tcPr marL="0" marR="0" marT="0" marB="0" anchor="ctr"/>
                </a:tc>
                <a:extLst>
                  <a:ext uri="{0D108BD9-81ED-4DB2-BD59-A6C34878D82A}">
                    <a16:rowId xmlns:a16="http://schemas.microsoft.com/office/drawing/2014/main" val="824858935"/>
                  </a:ext>
                </a:extLst>
              </a:tr>
            </a:tbl>
          </a:graphicData>
        </a:graphic>
      </p:graphicFrame>
      <p:pic>
        <p:nvPicPr>
          <p:cNvPr id="12" name="Content Placeholder 11" descr="A graph of information on a white background&#10;&#10;AI-generated content may be incorrect.">
            <a:extLst>
              <a:ext uri="{FF2B5EF4-FFF2-40B4-BE49-F238E27FC236}">
                <a16:creationId xmlns:a16="http://schemas.microsoft.com/office/drawing/2014/main" id="{1203EDA8-615E-F3C1-A053-31CBED3FBA87}"/>
              </a:ext>
            </a:extLst>
          </p:cNvPr>
          <p:cNvPicPr>
            <a:picLocks noGrp="1" noChangeAspect="1"/>
          </p:cNvPicPr>
          <p:nvPr>
            <p:ph idx="1"/>
          </p:nvPr>
        </p:nvPicPr>
        <p:blipFill>
          <a:blip r:embed="rId2"/>
          <a:stretch>
            <a:fillRect/>
          </a:stretch>
        </p:blipFill>
        <p:spPr>
          <a:xfrm>
            <a:off x="276270" y="2128774"/>
            <a:ext cx="6830224" cy="4720759"/>
          </a:xfrm>
          <a:prstGeom prst="rect">
            <a:avLst/>
          </a:prstGeom>
        </p:spPr>
      </p:pic>
    </p:spTree>
    <p:extLst>
      <p:ext uri="{BB962C8B-B14F-4D97-AF65-F5344CB8AC3E}">
        <p14:creationId xmlns:p14="http://schemas.microsoft.com/office/powerpoint/2010/main" val="39051153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53FB7-ABF7-FE8F-9FF7-9C1DEDC26D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CE61C0-3038-83D3-521B-F8DD33E937D5}"/>
              </a:ext>
            </a:extLst>
          </p:cNvPr>
          <p:cNvSpPr>
            <a:spLocks noGrp="1"/>
          </p:cNvSpPr>
          <p:nvPr>
            <p:ph type="title"/>
          </p:nvPr>
        </p:nvSpPr>
        <p:spPr/>
        <p:txBody>
          <a:bodyPr>
            <a:noAutofit/>
          </a:bodyPr>
          <a:lstStyle/>
          <a:p>
            <a:r>
              <a:rPr lang="en-US" sz="3000">
                <a:ea typeface="+mj-lt"/>
                <a:cs typeface="+mj-lt"/>
              </a:rPr>
              <a:t>How open are you to redesigning your courses/assignments to more intentionally develop emerging AI-era competencies?</a:t>
            </a:r>
            <a:endParaRPr lang="en-US">
              <a:ea typeface="+mj-lt"/>
              <a:cs typeface="+mj-lt"/>
            </a:endParaRPr>
          </a:p>
        </p:txBody>
      </p:sp>
      <p:sp>
        <p:nvSpPr>
          <p:cNvPr id="4" name="Date Placeholder 3">
            <a:extLst>
              <a:ext uri="{FF2B5EF4-FFF2-40B4-BE49-F238E27FC236}">
                <a16:creationId xmlns:a16="http://schemas.microsoft.com/office/drawing/2014/main" id="{BFD55BB4-D03D-A8F0-A147-8E7201B61397}"/>
              </a:ext>
            </a:extLst>
          </p:cNvPr>
          <p:cNvSpPr>
            <a:spLocks noGrp="1"/>
          </p:cNvSpPr>
          <p:nvPr>
            <p:ph type="dt" sz="half" idx="10"/>
          </p:nvPr>
        </p:nvSpPr>
        <p:spPr/>
        <p:txBody>
          <a:bodyPr/>
          <a:lstStyle/>
          <a:p>
            <a:fld id="{CC0ADE50-456D-4D49-AB3E-B6678EF3A070}" type="datetime1">
              <a:t>7/2/2026</a:t>
            </a:fld>
            <a:endParaRPr lang="en-US"/>
          </a:p>
        </p:txBody>
      </p:sp>
      <p:sp>
        <p:nvSpPr>
          <p:cNvPr id="6" name="Slide Number Placeholder 5">
            <a:extLst>
              <a:ext uri="{FF2B5EF4-FFF2-40B4-BE49-F238E27FC236}">
                <a16:creationId xmlns:a16="http://schemas.microsoft.com/office/drawing/2014/main" id="{524917EA-5EFF-2CB3-82E9-CF569C258F03}"/>
              </a:ext>
            </a:extLst>
          </p:cNvPr>
          <p:cNvSpPr>
            <a:spLocks noGrp="1"/>
          </p:cNvSpPr>
          <p:nvPr>
            <p:ph type="sldNum" sz="quarter" idx="12"/>
          </p:nvPr>
        </p:nvSpPr>
        <p:spPr/>
        <p:txBody>
          <a:bodyPr/>
          <a:lstStyle/>
          <a:p>
            <a:fld id="{A65A5C87-DF58-40C8-B092-1DE63DB4547E}" type="slidenum">
              <a:rPr lang="en-US" dirty="0"/>
              <a:t>60</a:t>
            </a:fld>
            <a:endParaRPr lang="en-US"/>
          </a:p>
        </p:txBody>
      </p:sp>
      <p:graphicFrame>
        <p:nvGraphicFramePr>
          <p:cNvPr id="11" name="Table 10">
            <a:extLst>
              <a:ext uri="{FF2B5EF4-FFF2-40B4-BE49-F238E27FC236}">
                <a16:creationId xmlns:a16="http://schemas.microsoft.com/office/drawing/2014/main" id="{E034E301-8A18-D10A-A376-5693541A55B9}"/>
              </a:ext>
            </a:extLst>
          </p:cNvPr>
          <p:cNvGraphicFramePr>
            <a:graphicFrameLocks noGrp="1"/>
          </p:cNvGraphicFramePr>
          <p:nvPr>
            <p:extLst>
              <p:ext uri="{D42A27DB-BD31-4B8C-83A1-F6EECF244321}">
                <p14:modId xmlns:p14="http://schemas.microsoft.com/office/powerpoint/2010/main" val="983321959"/>
              </p:ext>
            </p:extLst>
          </p:nvPr>
        </p:nvGraphicFramePr>
        <p:xfrm>
          <a:off x="7776307" y="2969845"/>
          <a:ext cx="3420900" cy="2257630"/>
        </p:xfrm>
        <a:graphic>
          <a:graphicData uri="http://schemas.openxmlformats.org/drawingml/2006/table">
            <a:tbl>
              <a:tblPr bandRow="1">
                <a:tableStyleId>{5C22544A-7EE6-4342-B048-85BDC9FD1C3A}</a:tableStyleId>
              </a:tblPr>
              <a:tblGrid>
                <a:gridCol w="1710450">
                  <a:extLst>
                    <a:ext uri="{9D8B030D-6E8A-4147-A177-3AD203B41FA5}">
                      <a16:colId xmlns:a16="http://schemas.microsoft.com/office/drawing/2014/main" val="2077497742"/>
                    </a:ext>
                  </a:extLst>
                </a:gridCol>
                <a:gridCol w="1710450">
                  <a:extLst>
                    <a:ext uri="{9D8B030D-6E8A-4147-A177-3AD203B41FA5}">
                      <a16:colId xmlns:a16="http://schemas.microsoft.com/office/drawing/2014/main" val="2553162287"/>
                    </a:ext>
                  </a:extLst>
                </a:gridCol>
              </a:tblGrid>
              <a:tr h="451526">
                <a:tc>
                  <a:txBody>
                    <a:bodyPr/>
                    <a:lstStyle/>
                    <a:p>
                      <a:pPr>
                        <a:buNone/>
                      </a:pPr>
                      <a:r>
                        <a:rPr lang="en-US" sz="1400">
                          <a:effectLst/>
                        </a:rPr>
                        <a:t>Very Open</a:t>
                      </a:r>
                    </a:p>
                  </a:txBody>
                  <a:tcPr marL="0" marR="0" marT="0" marB="0" anchor="ctr"/>
                </a:tc>
                <a:tc>
                  <a:txBody>
                    <a:bodyPr/>
                    <a:lstStyle/>
                    <a:p>
                      <a:pPr algn="ctr">
                        <a:buNone/>
                      </a:pPr>
                      <a:r>
                        <a:rPr lang="en-US" sz="1400">
                          <a:effectLst/>
                        </a:rPr>
                        <a:t>41%</a:t>
                      </a:r>
                    </a:p>
                  </a:txBody>
                  <a:tcPr marL="0" marR="0" marT="0" marB="0" anchor="ctr"/>
                </a:tc>
                <a:extLst>
                  <a:ext uri="{0D108BD9-81ED-4DB2-BD59-A6C34878D82A}">
                    <a16:rowId xmlns:a16="http://schemas.microsoft.com/office/drawing/2014/main" val="4030170473"/>
                  </a:ext>
                </a:extLst>
              </a:tr>
              <a:tr h="451526">
                <a:tc>
                  <a:txBody>
                    <a:bodyPr/>
                    <a:lstStyle/>
                    <a:p>
                      <a:pPr>
                        <a:buNone/>
                      </a:pPr>
                      <a:r>
                        <a:rPr lang="en-US" sz="1400">
                          <a:effectLst/>
                        </a:rPr>
                        <a:t>Somewhat Open</a:t>
                      </a:r>
                    </a:p>
                  </a:txBody>
                  <a:tcPr marL="0" marR="0" marT="0" marB="0" anchor="ctr"/>
                </a:tc>
                <a:tc>
                  <a:txBody>
                    <a:bodyPr/>
                    <a:lstStyle/>
                    <a:p>
                      <a:pPr algn="ctr">
                        <a:buNone/>
                      </a:pPr>
                      <a:r>
                        <a:rPr lang="en-US" sz="1400">
                          <a:effectLst/>
                        </a:rPr>
                        <a:t>24%</a:t>
                      </a:r>
                    </a:p>
                  </a:txBody>
                  <a:tcPr marL="0" marR="0" marT="0" marB="0" anchor="ctr"/>
                </a:tc>
                <a:extLst>
                  <a:ext uri="{0D108BD9-81ED-4DB2-BD59-A6C34878D82A}">
                    <a16:rowId xmlns:a16="http://schemas.microsoft.com/office/drawing/2014/main" val="2216749642"/>
                  </a:ext>
                </a:extLst>
              </a:tr>
              <a:tr h="451526">
                <a:tc>
                  <a:txBody>
                    <a:bodyPr/>
                    <a:lstStyle/>
                    <a:p>
                      <a:pPr>
                        <a:buNone/>
                      </a:pPr>
                      <a:r>
                        <a:rPr lang="en-US" sz="1400">
                          <a:effectLst/>
                        </a:rPr>
                        <a:t>Neutral</a:t>
                      </a:r>
                    </a:p>
                  </a:txBody>
                  <a:tcPr marL="0" marR="0" marT="0" marB="0" anchor="ctr"/>
                </a:tc>
                <a:tc>
                  <a:txBody>
                    <a:bodyPr/>
                    <a:lstStyle/>
                    <a:p>
                      <a:pPr algn="ctr">
                        <a:buNone/>
                      </a:pPr>
                      <a:r>
                        <a:rPr lang="en-US" sz="1400">
                          <a:effectLst/>
                        </a:rPr>
                        <a:t>15%</a:t>
                      </a:r>
                    </a:p>
                  </a:txBody>
                  <a:tcPr marL="0" marR="0" marT="0" marB="0" anchor="ctr"/>
                </a:tc>
                <a:extLst>
                  <a:ext uri="{0D108BD9-81ED-4DB2-BD59-A6C34878D82A}">
                    <a16:rowId xmlns:a16="http://schemas.microsoft.com/office/drawing/2014/main" val="1920501267"/>
                  </a:ext>
                </a:extLst>
              </a:tr>
              <a:tr h="451526">
                <a:tc>
                  <a:txBody>
                    <a:bodyPr/>
                    <a:lstStyle/>
                    <a:p>
                      <a:pPr>
                        <a:buNone/>
                      </a:pPr>
                      <a:r>
                        <a:rPr lang="en-US" sz="1400">
                          <a:effectLst/>
                        </a:rPr>
                        <a:t>Somewhat Opposed</a:t>
                      </a:r>
                    </a:p>
                  </a:txBody>
                  <a:tcPr marL="0" marR="0" marT="0" marB="0" anchor="ctr"/>
                </a:tc>
                <a:tc>
                  <a:txBody>
                    <a:bodyPr/>
                    <a:lstStyle/>
                    <a:p>
                      <a:pPr algn="ctr">
                        <a:buNone/>
                      </a:pPr>
                      <a:r>
                        <a:rPr lang="en-US" sz="1400">
                          <a:effectLst/>
                        </a:rPr>
                        <a:t>11%</a:t>
                      </a:r>
                    </a:p>
                  </a:txBody>
                  <a:tcPr marL="0" marR="0" marT="0" marB="0" anchor="ctr"/>
                </a:tc>
                <a:extLst>
                  <a:ext uri="{0D108BD9-81ED-4DB2-BD59-A6C34878D82A}">
                    <a16:rowId xmlns:a16="http://schemas.microsoft.com/office/drawing/2014/main" val="3184285977"/>
                  </a:ext>
                </a:extLst>
              </a:tr>
              <a:tr h="451526">
                <a:tc>
                  <a:txBody>
                    <a:bodyPr/>
                    <a:lstStyle/>
                    <a:p>
                      <a:pPr>
                        <a:buNone/>
                      </a:pPr>
                      <a:r>
                        <a:rPr lang="en-US" sz="1400">
                          <a:effectLst/>
                        </a:rPr>
                        <a:t>Very Opposed</a:t>
                      </a:r>
                    </a:p>
                  </a:txBody>
                  <a:tcPr marL="0" marR="0" marT="0" marB="0" anchor="ctr"/>
                </a:tc>
                <a:tc>
                  <a:txBody>
                    <a:bodyPr/>
                    <a:lstStyle/>
                    <a:p>
                      <a:pPr algn="ctr">
                        <a:buNone/>
                      </a:pPr>
                      <a:r>
                        <a:rPr lang="en-US" sz="1400">
                          <a:effectLst/>
                        </a:rPr>
                        <a:t>10%</a:t>
                      </a:r>
                    </a:p>
                  </a:txBody>
                  <a:tcPr marL="0" marR="0" marT="0" marB="0" anchor="ctr"/>
                </a:tc>
                <a:extLst>
                  <a:ext uri="{0D108BD9-81ED-4DB2-BD59-A6C34878D82A}">
                    <a16:rowId xmlns:a16="http://schemas.microsoft.com/office/drawing/2014/main" val="3769210634"/>
                  </a:ext>
                </a:extLst>
              </a:tr>
            </a:tbl>
          </a:graphicData>
        </a:graphic>
      </p:graphicFrame>
      <p:sp>
        <p:nvSpPr>
          <p:cNvPr id="10" name="TextBox 9">
            <a:extLst>
              <a:ext uri="{FF2B5EF4-FFF2-40B4-BE49-F238E27FC236}">
                <a16:creationId xmlns:a16="http://schemas.microsoft.com/office/drawing/2014/main" id="{A3D1F271-1615-9A71-31C5-3ED0C7279640}"/>
              </a:ext>
            </a:extLst>
          </p:cNvPr>
          <p:cNvSpPr txBox="1"/>
          <p:nvPr/>
        </p:nvSpPr>
        <p:spPr>
          <a:xfrm>
            <a:off x="7780378" y="5425180"/>
            <a:ext cx="341352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i="1"/>
              <a:t>67%</a:t>
            </a:r>
            <a:r>
              <a:rPr lang="en-US" sz="1200" i="1"/>
              <a:t> of Academic Leaders were Very Open.</a:t>
            </a:r>
          </a:p>
        </p:txBody>
      </p:sp>
      <p:pic>
        <p:nvPicPr>
          <p:cNvPr id="7" name="Content Placeholder 6">
            <a:extLst>
              <a:ext uri="{FF2B5EF4-FFF2-40B4-BE49-F238E27FC236}">
                <a16:creationId xmlns:a16="http://schemas.microsoft.com/office/drawing/2014/main" id="{DE5EEF33-2BAA-FE2A-9055-07ADF003F4F0}"/>
              </a:ext>
            </a:extLst>
          </p:cNvPr>
          <p:cNvPicPr>
            <a:picLocks noGrp="1" noChangeAspect="1"/>
          </p:cNvPicPr>
          <p:nvPr>
            <p:ph idx="1"/>
          </p:nvPr>
        </p:nvPicPr>
        <p:blipFill>
          <a:blip r:embed="rId2"/>
          <a:stretch>
            <a:fillRect/>
          </a:stretch>
        </p:blipFill>
        <p:spPr>
          <a:xfrm>
            <a:off x="1115327" y="2351024"/>
            <a:ext cx="5829443" cy="3694176"/>
          </a:xfrm>
          <a:prstGeom prst="rect">
            <a:avLst/>
          </a:prstGeom>
        </p:spPr>
      </p:pic>
    </p:spTree>
    <p:extLst>
      <p:ext uri="{BB962C8B-B14F-4D97-AF65-F5344CB8AC3E}">
        <p14:creationId xmlns:p14="http://schemas.microsoft.com/office/powerpoint/2010/main" val="20269087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7F876-3902-E337-8E14-A9E804C4EA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B7EC83-6902-2693-75A6-8A7061194978}"/>
              </a:ext>
            </a:extLst>
          </p:cNvPr>
          <p:cNvSpPr>
            <a:spLocks noGrp="1"/>
          </p:cNvSpPr>
          <p:nvPr>
            <p:ph type="title"/>
          </p:nvPr>
        </p:nvSpPr>
        <p:spPr/>
        <p:txBody>
          <a:bodyPr>
            <a:noAutofit/>
          </a:bodyPr>
          <a:lstStyle/>
          <a:p>
            <a:r>
              <a:rPr lang="en-US" sz="3000">
                <a:ea typeface="+mj-lt"/>
                <a:cs typeface="+mj-lt"/>
              </a:rPr>
              <a:t>Is there anything else you would like to share about AI, general education, or your experience as an academic leader navigating these changes? </a:t>
            </a:r>
            <a:endParaRPr lang="en-US" sz="3000"/>
          </a:p>
        </p:txBody>
      </p:sp>
      <p:sp>
        <p:nvSpPr>
          <p:cNvPr id="3" name="Content Placeholder 2">
            <a:extLst>
              <a:ext uri="{FF2B5EF4-FFF2-40B4-BE49-F238E27FC236}">
                <a16:creationId xmlns:a16="http://schemas.microsoft.com/office/drawing/2014/main" id="{293F3EB3-D9D8-628B-BA11-77E7D515BC70}"/>
              </a:ext>
            </a:extLst>
          </p:cNvPr>
          <p:cNvSpPr>
            <a:spLocks noGrp="1"/>
          </p:cNvSpPr>
          <p:nvPr>
            <p:ph idx="1"/>
          </p:nvPr>
        </p:nvSpPr>
        <p:spPr>
          <a:xfrm>
            <a:off x="1115568" y="2165408"/>
            <a:ext cx="10168128" cy="3694176"/>
          </a:xfrm>
        </p:spPr>
        <p:txBody>
          <a:bodyPr vert="horz" lIns="91440" tIns="45720" rIns="91440" bIns="45720" rtlCol="0" anchor="t">
            <a:noAutofit/>
          </a:bodyPr>
          <a:lstStyle/>
          <a:p>
            <a:r>
              <a:rPr lang="en-US" sz="1300" b="1">
                <a:ea typeface="+mn-lt"/>
                <a:cs typeface="+mn-lt"/>
              </a:rPr>
              <a:t>"I firmly believe that students must develop foundational skills independently before relying on AI" — and many faculty see this as non-negotiable.</a:t>
            </a:r>
            <a:r>
              <a:rPr lang="en-US" sz="1300">
                <a:ea typeface="+mn-lt"/>
                <a:cs typeface="+mn-lt"/>
              </a:rPr>
              <a:t> Across responses, faculty expressed that critical thinking, writing, speaking, and creative problem-solving cannot be outsourced to AI without undermining the very learning those skills require. Several noted that students who use AI-generated work frequently cannot explain or defend it, lack ownership of their ideas, and are ultimately less capable — not more — with the technology than students who do the harder cognitive work first.</a:t>
            </a:r>
          </a:p>
          <a:p>
            <a:r>
              <a:rPr lang="en-US" sz="1300" b="1">
                <a:ea typeface="+mn-lt"/>
                <a:cs typeface="+mn-lt"/>
              </a:rPr>
              <a:t>Faculty are navigating deep, unresolved divisions — among students, among colleagues, and within the institution itself — about how AI should be treated.</a:t>
            </a:r>
            <a:r>
              <a:rPr lang="en-US" sz="1300">
                <a:ea typeface="+mn-lt"/>
                <a:cs typeface="+mn-lt"/>
              </a:rPr>
              <a:t> Student resistance remains widespread and emotionally charged, rooted in environmental, ethical, and creative concerns that faculty report taking seriously. At the same time, inconsistent faculty approaches to AI are creating friction across courses, and the institution has yet to provide the clear, sustained, discipline-specific guidance and tool access faculty need to teach it responsibly and equitably — including addressing cost barriers for students and the unsustainable pace of technological change relative to a 10-week quarter.</a:t>
            </a:r>
            <a:endParaRPr lang="en-US" sz="1300"/>
          </a:p>
          <a:p>
            <a:r>
              <a:rPr lang="en-US" sz="1300" b="1">
                <a:ea typeface="+mn-lt"/>
                <a:cs typeface="+mn-lt"/>
              </a:rPr>
              <a:t>Several faculty raised substantive concerns about SCAD's institutional direction on AI and its implications for the institution's identity and reputation.</a:t>
            </a:r>
            <a:r>
              <a:rPr lang="en-US" sz="1300">
                <a:ea typeface="+mn-lt"/>
                <a:cs typeface="+mn-lt"/>
              </a:rPr>
              <a:t> Responses ranged from measured critique to sharp rebuke, with some faculty warning that pushing AI into the curriculum risks alienating the student body, undermining the liberal arts, and positioning SCAD on the wrong side of a cultural and ethical moment. Others took a more pragmatic view — arguing that the institution has a responsibility to prepare students for the world they will enter, and that avoidance is its own form of harm — but nearly all agreed that the current approach lacks the coherence, support, and trust-building necessary to move faculty and students forward together.</a:t>
            </a:r>
          </a:p>
        </p:txBody>
      </p:sp>
      <p:sp>
        <p:nvSpPr>
          <p:cNvPr id="4" name="Date Placeholder 3">
            <a:extLst>
              <a:ext uri="{FF2B5EF4-FFF2-40B4-BE49-F238E27FC236}">
                <a16:creationId xmlns:a16="http://schemas.microsoft.com/office/drawing/2014/main" id="{0989C0B1-21C0-FDCF-0E73-284FD0C1CDF6}"/>
              </a:ext>
            </a:extLst>
          </p:cNvPr>
          <p:cNvSpPr>
            <a:spLocks noGrp="1"/>
          </p:cNvSpPr>
          <p:nvPr>
            <p:ph type="dt" sz="half" idx="10"/>
          </p:nvPr>
        </p:nvSpPr>
        <p:spPr/>
        <p:txBody>
          <a:bodyPr/>
          <a:lstStyle/>
          <a:p>
            <a:fld id="{025FBBEC-DD35-4B15-8888-BAF7015C8D62}" type="datetime1">
              <a:t>7/2/2026</a:t>
            </a:fld>
            <a:endParaRPr lang="en-US"/>
          </a:p>
        </p:txBody>
      </p:sp>
      <p:sp>
        <p:nvSpPr>
          <p:cNvPr id="6" name="Slide Number Placeholder 5">
            <a:extLst>
              <a:ext uri="{FF2B5EF4-FFF2-40B4-BE49-F238E27FC236}">
                <a16:creationId xmlns:a16="http://schemas.microsoft.com/office/drawing/2014/main" id="{B973532C-588B-DA0D-6EF9-0F4B3DEBDB08}"/>
              </a:ext>
            </a:extLst>
          </p:cNvPr>
          <p:cNvSpPr>
            <a:spLocks noGrp="1"/>
          </p:cNvSpPr>
          <p:nvPr>
            <p:ph type="sldNum" sz="quarter" idx="12"/>
          </p:nvPr>
        </p:nvSpPr>
        <p:spPr/>
        <p:txBody>
          <a:bodyPr/>
          <a:lstStyle/>
          <a:p>
            <a:fld id="{A65A5C87-DF58-40C8-B092-1DE63DB4547E}" type="slidenum">
              <a:rPr lang="en-US" dirty="0"/>
              <a:t>61</a:t>
            </a:fld>
            <a:endParaRPr lang="en-US"/>
          </a:p>
        </p:txBody>
      </p:sp>
      <p:sp>
        <p:nvSpPr>
          <p:cNvPr id="7" name="TextBox 6">
            <a:extLst>
              <a:ext uri="{FF2B5EF4-FFF2-40B4-BE49-F238E27FC236}">
                <a16:creationId xmlns:a16="http://schemas.microsoft.com/office/drawing/2014/main" id="{EC509518-3701-8330-629D-BFC4841E329C}"/>
              </a:ext>
            </a:extLst>
          </p:cNvPr>
          <p:cNvSpPr txBox="1"/>
          <p:nvPr/>
        </p:nvSpPr>
        <p:spPr>
          <a:xfrm>
            <a:off x="4718538" y="6408615"/>
            <a:ext cx="29600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a:t>View all responses </a:t>
            </a:r>
            <a:r>
              <a:rPr lang="en-US" sz="1400" i="1">
                <a:hlinkClick r:id="rId2"/>
              </a:rPr>
              <a:t>here</a:t>
            </a:r>
            <a:r>
              <a:rPr lang="en-US" sz="1400" i="1"/>
              <a:t>.</a:t>
            </a:r>
          </a:p>
        </p:txBody>
      </p:sp>
    </p:spTree>
    <p:extLst>
      <p:ext uri="{BB962C8B-B14F-4D97-AF65-F5344CB8AC3E}">
        <p14:creationId xmlns:p14="http://schemas.microsoft.com/office/powerpoint/2010/main" val="2621833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648D5-3B95-3A0E-A09A-82F420DA099B}"/>
              </a:ext>
            </a:extLst>
          </p:cNvPr>
          <p:cNvSpPr>
            <a:spLocks noGrp="1"/>
          </p:cNvSpPr>
          <p:nvPr>
            <p:ph type="title"/>
          </p:nvPr>
        </p:nvSpPr>
        <p:spPr/>
        <p:txBody>
          <a:bodyPr>
            <a:noAutofit/>
          </a:bodyPr>
          <a:lstStyle/>
          <a:p>
            <a:r>
              <a:rPr lang="en-US" sz="3000">
                <a:ea typeface="+mj-lt"/>
                <a:cs typeface="+mj-lt"/>
              </a:rPr>
              <a:t>If you could only prioritize FIVE competencies from the list above, which would be most critical for our students' career success?</a:t>
            </a:r>
            <a:endParaRPr lang="en-US" sz="3000"/>
          </a:p>
        </p:txBody>
      </p:sp>
      <p:sp>
        <p:nvSpPr>
          <p:cNvPr id="4" name="Date Placeholder 3">
            <a:extLst>
              <a:ext uri="{FF2B5EF4-FFF2-40B4-BE49-F238E27FC236}">
                <a16:creationId xmlns:a16="http://schemas.microsoft.com/office/drawing/2014/main" id="{265DDE76-F72D-052E-1527-5E6659A22F61}"/>
              </a:ext>
            </a:extLst>
          </p:cNvPr>
          <p:cNvSpPr>
            <a:spLocks noGrp="1"/>
          </p:cNvSpPr>
          <p:nvPr>
            <p:ph type="dt" sz="half" idx="10"/>
          </p:nvPr>
        </p:nvSpPr>
        <p:spPr/>
        <p:txBody>
          <a:bodyPr/>
          <a:lstStyle/>
          <a:p>
            <a:fld id="{8506185D-B3A2-4FA4-9D93-E38CABE4C5E1}" type="datetime1">
              <a:t>7/2/2026</a:t>
            </a:fld>
            <a:endParaRPr lang="en-US"/>
          </a:p>
        </p:txBody>
      </p:sp>
      <p:sp>
        <p:nvSpPr>
          <p:cNvPr id="6" name="Slide Number Placeholder 5">
            <a:extLst>
              <a:ext uri="{FF2B5EF4-FFF2-40B4-BE49-F238E27FC236}">
                <a16:creationId xmlns:a16="http://schemas.microsoft.com/office/drawing/2014/main" id="{72CF1D20-290E-A3B5-FDEE-92ADB275CD51}"/>
              </a:ext>
            </a:extLst>
          </p:cNvPr>
          <p:cNvSpPr>
            <a:spLocks noGrp="1"/>
          </p:cNvSpPr>
          <p:nvPr>
            <p:ph type="sldNum" sz="quarter" idx="12"/>
          </p:nvPr>
        </p:nvSpPr>
        <p:spPr/>
        <p:txBody>
          <a:bodyPr/>
          <a:lstStyle/>
          <a:p>
            <a:fld id="{A65A5C87-DF58-40C8-B092-1DE63DB4547E}" type="slidenum">
              <a:rPr lang="en-US" dirty="0"/>
              <a:t>7</a:t>
            </a:fld>
            <a:endParaRPr lang="en-US"/>
          </a:p>
        </p:txBody>
      </p:sp>
      <p:graphicFrame>
        <p:nvGraphicFramePr>
          <p:cNvPr id="9" name="Table 8">
            <a:extLst>
              <a:ext uri="{FF2B5EF4-FFF2-40B4-BE49-F238E27FC236}">
                <a16:creationId xmlns:a16="http://schemas.microsoft.com/office/drawing/2014/main" id="{12320E1E-A148-A15A-5F6E-4BB22179F8DD}"/>
              </a:ext>
            </a:extLst>
          </p:cNvPr>
          <p:cNvGraphicFramePr>
            <a:graphicFrameLocks noGrp="1"/>
          </p:cNvGraphicFramePr>
          <p:nvPr>
            <p:extLst>
              <p:ext uri="{D42A27DB-BD31-4B8C-83A1-F6EECF244321}">
                <p14:modId xmlns:p14="http://schemas.microsoft.com/office/powerpoint/2010/main" val="3578169580"/>
              </p:ext>
            </p:extLst>
          </p:nvPr>
        </p:nvGraphicFramePr>
        <p:xfrm>
          <a:off x="7577016" y="2530622"/>
          <a:ext cx="4119590" cy="2912658"/>
        </p:xfrm>
        <a:graphic>
          <a:graphicData uri="http://schemas.openxmlformats.org/drawingml/2006/table">
            <a:tbl>
              <a:tblPr firstRow="1" bandRow="1">
                <a:tableStyleId>{5C22544A-7EE6-4342-B048-85BDC9FD1C3A}</a:tableStyleId>
              </a:tblPr>
              <a:tblGrid>
                <a:gridCol w="2677290">
                  <a:extLst>
                    <a:ext uri="{9D8B030D-6E8A-4147-A177-3AD203B41FA5}">
                      <a16:colId xmlns:a16="http://schemas.microsoft.com/office/drawing/2014/main" val="1329060465"/>
                    </a:ext>
                  </a:extLst>
                </a:gridCol>
                <a:gridCol w="1442300">
                  <a:extLst>
                    <a:ext uri="{9D8B030D-6E8A-4147-A177-3AD203B41FA5}">
                      <a16:colId xmlns:a16="http://schemas.microsoft.com/office/drawing/2014/main" val="1552938759"/>
                    </a:ext>
                  </a:extLst>
                </a:gridCol>
              </a:tblGrid>
              <a:tr h="416094">
                <a:tc>
                  <a:txBody>
                    <a:bodyPr/>
                    <a:lstStyle/>
                    <a:p>
                      <a:pPr lvl="0">
                        <a:buNone/>
                      </a:pPr>
                      <a:r>
                        <a:rPr lang="en-US" sz="1400">
                          <a:effectLst/>
                        </a:rPr>
                        <a:t>Top Six Competencies</a:t>
                      </a:r>
                    </a:p>
                  </a:txBody>
                  <a:tcPr marL="0" marR="0" marT="0" marB="0" anchor="ctr"/>
                </a:tc>
                <a:tc>
                  <a:txBody>
                    <a:bodyPr/>
                    <a:lstStyle/>
                    <a:p>
                      <a:pPr lvl="0" algn="ctr">
                        <a:buNone/>
                      </a:pPr>
                      <a:endParaRPr lang="en-US" sz="1400">
                        <a:effectLst/>
                      </a:endParaRPr>
                    </a:p>
                  </a:txBody>
                  <a:tcPr marL="0" marR="0" marT="0" marB="0" anchor="ctr"/>
                </a:tc>
                <a:extLst>
                  <a:ext uri="{0D108BD9-81ED-4DB2-BD59-A6C34878D82A}">
                    <a16:rowId xmlns:a16="http://schemas.microsoft.com/office/drawing/2014/main" val="2059608274"/>
                  </a:ext>
                </a:extLst>
              </a:tr>
              <a:tr h="416094">
                <a:tc>
                  <a:txBody>
                    <a:bodyPr/>
                    <a:lstStyle/>
                    <a:p>
                      <a:pPr>
                        <a:buNone/>
                      </a:pPr>
                      <a:r>
                        <a:rPr lang="en-US" sz="1400">
                          <a:effectLst/>
                        </a:rPr>
                        <a:t>Leadership and Professionalism</a:t>
                      </a:r>
                    </a:p>
                  </a:txBody>
                  <a:tcPr marL="0" marR="0" marT="0" marB="0" anchor="ctr"/>
                </a:tc>
                <a:tc>
                  <a:txBody>
                    <a:bodyPr/>
                    <a:lstStyle/>
                    <a:p>
                      <a:pPr algn="ctr">
                        <a:buNone/>
                      </a:pPr>
                      <a:r>
                        <a:rPr lang="en-US" sz="1400">
                          <a:effectLst/>
                        </a:rPr>
                        <a:t>39%</a:t>
                      </a:r>
                    </a:p>
                  </a:txBody>
                  <a:tcPr marL="0" marR="0" marT="0" marB="0" anchor="ctr"/>
                </a:tc>
                <a:extLst>
                  <a:ext uri="{0D108BD9-81ED-4DB2-BD59-A6C34878D82A}">
                    <a16:rowId xmlns:a16="http://schemas.microsoft.com/office/drawing/2014/main" val="3824710514"/>
                  </a:ext>
                </a:extLst>
              </a:tr>
              <a:tr h="416094">
                <a:tc>
                  <a:txBody>
                    <a:bodyPr/>
                    <a:lstStyle/>
                    <a:p>
                      <a:pPr>
                        <a:buNone/>
                      </a:pPr>
                      <a:r>
                        <a:rPr lang="en-US" sz="1400" b="1">
                          <a:effectLst/>
                        </a:rPr>
                        <a:t>Collaboration/Teamwork</a:t>
                      </a:r>
                    </a:p>
                  </a:txBody>
                  <a:tcPr marL="0" marR="0" marT="0" marB="0" anchor="ctr"/>
                </a:tc>
                <a:tc>
                  <a:txBody>
                    <a:bodyPr/>
                    <a:lstStyle/>
                    <a:p>
                      <a:pPr algn="ctr">
                        <a:buNone/>
                      </a:pPr>
                      <a:r>
                        <a:rPr lang="en-US" sz="1400">
                          <a:effectLst/>
                        </a:rPr>
                        <a:t>39%</a:t>
                      </a:r>
                    </a:p>
                  </a:txBody>
                  <a:tcPr marL="0" marR="0" marT="0" marB="0" anchor="ctr"/>
                </a:tc>
                <a:extLst>
                  <a:ext uri="{0D108BD9-81ED-4DB2-BD59-A6C34878D82A}">
                    <a16:rowId xmlns:a16="http://schemas.microsoft.com/office/drawing/2014/main" val="1237518644"/>
                  </a:ext>
                </a:extLst>
              </a:tr>
              <a:tr h="416094">
                <a:tc>
                  <a:txBody>
                    <a:bodyPr/>
                    <a:lstStyle/>
                    <a:p>
                      <a:pPr>
                        <a:buNone/>
                      </a:pPr>
                      <a:r>
                        <a:rPr lang="en-US" sz="1400" b="1">
                          <a:effectLst/>
                        </a:rPr>
                        <a:t>Adaptability/Flexibility</a:t>
                      </a:r>
                    </a:p>
                  </a:txBody>
                  <a:tcPr marL="0" marR="0" marT="0" marB="0" anchor="ctr"/>
                </a:tc>
                <a:tc>
                  <a:txBody>
                    <a:bodyPr/>
                    <a:lstStyle/>
                    <a:p>
                      <a:pPr algn="ctr">
                        <a:buNone/>
                      </a:pPr>
                      <a:r>
                        <a:rPr lang="en-US" sz="1400">
                          <a:effectLst/>
                        </a:rPr>
                        <a:t>44%</a:t>
                      </a:r>
                    </a:p>
                  </a:txBody>
                  <a:tcPr marL="0" marR="0" marT="0" marB="0" anchor="ctr"/>
                </a:tc>
                <a:extLst>
                  <a:ext uri="{0D108BD9-81ED-4DB2-BD59-A6C34878D82A}">
                    <a16:rowId xmlns:a16="http://schemas.microsoft.com/office/drawing/2014/main" val="67075486"/>
                  </a:ext>
                </a:extLst>
              </a:tr>
              <a:tr h="416094">
                <a:tc>
                  <a:txBody>
                    <a:bodyPr/>
                    <a:lstStyle/>
                    <a:p>
                      <a:pPr>
                        <a:buNone/>
                      </a:pPr>
                      <a:r>
                        <a:rPr lang="en-US" sz="1400" b="1">
                          <a:effectLst/>
                        </a:rPr>
                        <a:t>Curiosity</a:t>
                      </a:r>
                    </a:p>
                  </a:txBody>
                  <a:tcPr marL="0" marR="0" marT="0" marB="0" anchor="ctr"/>
                </a:tc>
                <a:tc>
                  <a:txBody>
                    <a:bodyPr/>
                    <a:lstStyle/>
                    <a:p>
                      <a:pPr algn="ctr">
                        <a:buNone/>
                      </a:pPr>
                      <a:r>
                        <a:rPr lang="en-US" sz="1400">
                          <a:effectLst/>
                        </a:rPr>
                        <a:t>38%</a:t>
                      </a:r>
                    </a:p>
                  </a:txBody>
                  <a:tcPr marL="0" marR="0" marT="0" marB="0" anchor="ctr"/>
                </a:tc>
                <a:extLst>
                  <a:ext uri="{0D108BD9-81ED-4DB2-BD59-A6C34878D82A}">
                    <a16:rowId xmlns:a16="http://schemas.microsoft.com/office/drawing/2014/main" val="2623513965"/>
                  </a:ext>
                </a:extLst>
              </a:tr>
              <a:tr h="416094">
                <a:tc>
                  <a:txBody>
                    <a:bodyPr/>
                    <a:lstStyle/>
                    <a:p>
                      <a:pPr>
                        <a:buNone/>
                      </a:pPr>
                      <a:r>
                        <a:rPr lang="en-US" sz="1400" b="1">
                          <a:effectLst/>
                        </a:rPr>
                        <a:t>Critical Thinking</a:t>
                      </a:r>
                    </a:p>
                  </a:txBody>
                  <a:tcPr marL="0" marR="0" marT="0" marB="0" anchor="ctr"/>
                </a:tc>
                <a:tc>
                  <a:txBody>
                    <a:bodyPr/>
                    <a:lstStyle/>
                    <a:p>
                      <a:pPr algn="ctr">
                        <a:buNone/>
                      </a:pPr>
                      <a:r>
                        <a:rPr lang="en-US" sz="1400">
                          <a:effectLst/>
                        </a:rPr>
                        <a:t>62%</a:t>
                      </a:r>
                    </a:p>
                  </a:txBody>
                  <a:tcPr marL="0" marR="0" marT="0" marB="0" anchor="ctr"/>
                </a:tc>
                <a:extLst>
                  <a:ext uri="{0D108BD9-81ED-4DB2-BD59-A6C34878D82A}">
                    <a16:rowId xmlns:a16="http://schemas.microsoft.com/office/drawing/2014/main" val="1659341709"/>
                  </a:ext>
                </a:extLst>
              </a:tr>
              <a:tr h="416094">
                <a:tc>
                  <a:txBody>
                    <a:bodyPr/>
                    <a:lstStyle/>
                    <a:p>
                      <a:pPr>
                        <a:buNone/>
                      </a:pPr>
                      <a:r>
                        <a:rPr lang="en-US" sz="1400" b="1">
                          <a:effectLst/>
                        </a:rPr>
                        <a:t>Resilience</a:t>
                      </a:r>
                    </a:p>
                  </a:txBody>
                  <a:tcPr marL="0" marR="0" marT="0" marB="0" anchor="ctr"/>
                </a:tc>
                <a:tc>
                  <a:txBody>
                    <a:bodyPr/>
                    <a:lstStyle/>
                    <a:p>
                      <a:pPr algn="ctr">
                        <a:buNone/>
                      </a:pPr>
                      <a:r>
                        <a:rPr lang="en-US" sz="1400">
                          <a:effectLst/>
                        </a:rPr>
                        <a:t>41%</a:t>
                      </a:r>
                    </a:p>
                  </a:txBody>
                  <a:tcPr marL="0" marR="0" marT="0" marB="0" anchor="ctr"/>
                </a:tc>
                <a:extLst>
                  <a:ext uri="{0D108BD9-81ED-4DB2-BD59-A6C34878D82A}">
                    <a16:rowId xmlns:a16="http://schemas.microsoft.com/office/drawing/2014/main" val="3588370458"/>
                  </a:ext>
                </a:extLst>
              </a:tr>
            </a:tbl>
          </a:graphicData>
        </a:graphic>
      </p:graphicFrame>
      <p:sp>
        <p:nvSpPr>
          <p:cNvPr id="11" name="TextBox 10">
            <a:extLst>
              <a:ext uri="{FF2B5EF4-FFF2-40B4-BE49-F238E27FC236}">
                <a16:creationId xmlns:a16="http://schemas.microsoft.com/office/drawing/2014/main" id="{9A4A3116-1F30-9339-D55F-30D4670842F1}"/>
              </a:ext>
            </a:extLst>
          </p:cNvPr>
          <p:cNvSpPr txBox="1"/>
          <p:nvPr/>
        </p:nvSpPr>
        <p:spPr>
          <a:xfrm>
            <a:off x="7506025" y="5441460"/>
            <a:ext cx="425612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These skills were consistently prioritized by respondents. </a:t>
            </a:r>
          </a:p>
          <a:p>
            <a:pPr algn="ctr"/>
            <a:r>
              <a:rPr lang="en-US" sz="1200"/>
              <a:t>Skills in bold were rated Extremely Important in the previous question.</a:t>
            </a:r>
          </a:p>
        </p:txBody>
      </p:sp>
      <p:pic>
        <p:nvPicPr>
          <p:cNvPr id="8" name="Content Placeholder 7" descr="A graph with text on it&#10;&#10;AI-generated content may be incorrect.">
            <a:extLst>
              <a:ext uri="{FF2B5EF4-FFF2-40B4-BE49-F238E27FC236}">
                <a16:creationId xmlns:a16="http://schemas.microsoft.com/office/drawing/2014/main" id="{41646D87-842E-B607-12B1-B28289A6519F}"/>
              </a:ext>
            </a:extLst>
          </p:cNvPr>
          <p:cNvPicPr>
            <a:picLocks noGrp="1" noChangeAspect="1"/>
          </p:cNvPicPr>
          <p:nvPr>
            <p:ph idx="1"/>
          </p:nvPr>
        </p:nvPicPr>
        <p:blipFill>
          <a:blip r:embed="rId2"/>
          <a:stretch>
            <a:fillRect/>
          </a:stretch>
        </p:blipFill>
        <p:spPr>
          <a:xfrm>
            <a:off x="547053" y="2139357"/>
            <a:ext cx="6902491" cy="4572592"/>
          </a:xfrm>
          <a:prstGeom prst="rect">
            <a:avLst/>
          </a:prstGeom>
        </p:spPr>
      </p:pic>
    </p:spTree>
    <p:extLst>
      <p:ext uri="{BB962C8B-B14F-4D97-AF65-F5344CB8AC3E}">
        <p14:creationId xmlns:p14="http://schemas.microsoft.com/office/powerpoint/2010/main" val="390764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D9B22-29FD-83DF-4199-EB77BFC08F89}"/>
              </a:ext>
            </a:extLst>
          </p:cNvPr>
          <p:cNvSpPr>
            <a:spLocks noGrp="1"/>
          </p:cNvSpPr>
          <p:nvPr>
            <p:ph type="title"/>
          </p:nvPr>
        </p:nvSpPr>
        <p:spPr/>
        <p:txBody>
          <a:bodyPr vert="horz" lIns="91440" tIns="45720" rIns="91440" bIns="45720" rtlCol="0" anchor="ctr">
            <a:noAutofit/>
          </a:bodyPr>
          <a:lstStyle/>
          <a:p>
            <a:r>
              <a:rPr lang="en-US" sz="2200">
                <a:ea typeface="+mj-lt"/>
                <a:cs typeface="+mj-lt"/>
              </a:rPr>
              <a:t>To ensure the mastery of critical skills, it is the duty of all faculty to develop and reinforce general education outcomes in their coursework. </a:t>
            </a:r>
            <a:endParaRPr lang="en-US" sz="2200"/>
          </a:p>
          <a:p>
            <a:r>
              <a:rPr lang="en-US" sz="2200">
                <a:ea typeface="+mj-lt"/>
                <a:cs typeface="+mj-lt"/>
              </a:rPr>
              <a:t>Based on the top five skills/competencies you selected, how confident are you in your faculty's ability to intentionally develop each of the following competencies in students through their coursework?</a:t>
            </a:r>
            <a:endParaRPr lang="en-US" sz="2200"/>
          </a:p>
        </p:txBody>
      </p:sp>
      <p:sp>
        <p:nvSpPr>
          <p:cNvPr id="4" name="Date Placeholder 3">
            <a:extLst>
              <a:ext uri="{FF2B5EF4-FFF2-40B4-BE49-F238E27FC236}">
                <a16:creationId xmlns:a16="http://schemas.microsoft.com/office/drawing/2014/main" id="{21DADC2D-38D2-B4E6-DBA5-AEB6AE84ABD1}"/>
              </a:ext>
            </a:extLst>
          </p:cNvPr>
          <p:cNvSpPr>
            <a:spLocks noGrp="1"/>
          </p:cNvSpPr>
          <p:nvPr>
            <p:ph type="dt" sz="half" idx="10"/>
          </p:nvPr>
        </p:nvSpPr>
        <p:spPr/>
        <p:txBody>
          <a:bodyPr/>
          <a:lstStyle/>
          <a:p>
            <a:fld id="{8056B47C-FB50-4786-935C-EB3F188EFAA6}" type="datetime1">
              <a:t>7/2/2026</a:t>
            </a:fld>
            <a:endParaRPr lang="en-US"/>
          </a:p>
        </p:txBody>
      </p:sp>
      <p:sp>
        <p:nvSpPr>
          <p:cNvPr id="6" name="Slide Number Placeholder 5">
            <a:extLst>
              <a:ext uri="{FF2B5EF4-FFF2-40B4-BE49-F238E27FC236}">
                <a16:creationId xmlns:a16="http://schemas.microsoft.com/office/drawing/2014/main" id="{8A183589-23AB-9590-8B0D-AFC80F604704}"/>
              </a:ext>
            </a:extLst>
          </p:cNvPr>
          <p:cNvSpPr>
            <a:spLocks noGrp="1"/>
          </p:cNvSpPr>
          <p:nvPr>
            <p:ph type="sldNum" sz="quarter" idx="12"/>
          </p:nvPr>
        </p:nvSpPr>
        <p:spPr/>
        <p:txBody>
          <a:bodyPr/>
          <a:lstStyle/>
          <a:p>
            <a:fld id="{A65A5C87-DF58-40C8-B092-1DE63DB4547E}" type="slidenum">
              <a:rPr lang="en-US" dirty="0"/>
              <a:t>8</a:t>
            </a:fld>
            <a:endParaRPr lang="en-US"/>
          </a:p>
        </p:txBody>
      </p:sp>
      <p:graphicFrame>
        <p:nvGraphicFramePr>
          <p:cNvPr id="9" name="Table 8">
            <a:extLst>
              <a:ext uri="{FF2B5EF4-FFF2-40B4-BE49-F238E27FC236}">
                <a16:creationId xmlns:a16="http://schemas.microsoft.com/office/drawing/2014/main" id="{3228F09B-B56F-42AE-0CBE-876108B186DE}"/>
              </a:ext>
            </a:extLst>
          </p:cNvPr>
          <p:cNvGraphicFramePr>
            <a:graphicFrameLocks noGrp="1"/>
          </p:cNvGraphicFramePr>
          <p:nvPr>
            <p:extLst>
              <p:ext uri="{D42A27DB-BD31-4B8C-83A1-F6EECF244321}">
                <p14:modId xmlns:p14="http://schemas.microsoft.com/office/powerpoint/2010/main" val="3681901111"/>
              </p:ext>
            </p:extLst>
          </p:nvPr>
        </p:nvGraphicFramePr>
        <p:xfrm>
          <a:off x="7969250" y="2110153"/>
          <a:ext cx="3922236" cy="4752235"/>
        </p:xfrm>
        <a:graphic>
          <a:graphicData uri="http://schemas.openxmlformats.org/drawingml/2006/table">
            <a:tbl>
              <a:tblPr firstRow="1" bandRow="1">
                <a:tableStyleId>{5C22544A-7EE6-4342-B048-85BDC9FD1C3A}</a:tableStyleId>
              </a:tblPr>
              <a:tblGrid>
                <a:gridCol w="918361">
                  <a:extLst>
                    <a:ext uri="{9D8B030D-6E8A-4147-A177-3AD203B41FA5}">
                      <a16:colId xmlns:a16="http://schemas.microsoft.com/office/drawing/2014/main" val="4089798840"/>
                    </a:ext>
                  </a:extLst>
                </a:gridCol>
                <a:gridCol w="600775">
                  <a:extLst>
                    <a:ext uri="{9D8B030D-6E8A-4147-A177-3AD203B41FA5}">
                      <a16:colId xmlns:a16="http://schemas.microsoft.com/office/drawing/2014/main" val="3005102279"/>
                    </a:ext>
                  </a:extLst>
                </a:gridCol>
                <a:gridCol w="600775">
                  <a:extLst>
                    <a:ext uri="{9D8B030D-6E8A-4147-A177-3AD203B41FA5}">
                      <a16:colId xmlns:a16="http://schemas.microsoft.com/office/drawing/2014/main" val="3189079483"/>
                    </a:ext>
                  </a:extLst>
                </a:gridCol>
                <a:gridCol w="600775">
                  <a:extLst>
                    <a:ext uri="{9D8B030D-6E8A-4147-A177-3AD203B41FA5}">
                      <a16:colId xmlns:a16="http://schemas.microsoft.com/office/drawing/2014/main" val="2857946443"/>
                    </a:ext>
                  </a:extLst>
                </a:gridCol>
                <a:gridCol w="600775">
                  <a:extLst>
                    <a:ext uri="{9D8B030D-6E8A-4147-A177-3AD203B41FA5}">
                      <a16:colId xmlns:a16="http://schemas.microsoft.com/office/drawing/2014/main" val="2143687404"/>
                    </a:ext>
                  </a:extLst>
                </a:gridCol>
                <a:gridCol w="600775">
                  <a:extLst>
                    <a:ext uri="{9D8B030D-6E8A-4147-A177-3AD203B41FA5}">
                      <a16:colId xmlns:a16="http://schemas.microsoft.com/office/drawing/2014/main" val="96078283"/>
                    </a:ext>
                  </a:extLst>
                </a:gridCol>
              </a:tblGrid>
              <a:tr h="888269">
                <a:tc>
                  <a:txBody>
                    <a:bodyPr/>
                    <a:lstStyle/>
                    <a:p>
                      <a:pPr>
                        <a:buNone/>
                      </a:pPr>
                      <a:endParaRPr lang="en-US" sz="1000">
                        <a:effectLst/>
                      </a:endParaRPr>
                    </a:p>
                  </a:txBody>
                  <a:tcPr marL="0" marR="0" marT="0" marB="0" anchor="ctr"/>
                </a:tc>
                <a:tc>
                  <a:txBody>
                    <a:bodyPr/>
                    <a:lstStyle/>
                    <a:p>
                      <a:pPr algn="ctr">
                        <a:buNone/>
                      </a:pPr>
                      <a:r>
                        <a:rPr lang="en-US" sz="1000">
                          <a:effectLst/>
                        </a:rPr>
                        <a:t>EC</a:t>
                      </a:r>
                    </a:p>
                  </a:txBody>
                  <a:tcPr marL="0" marR="0" marT="0" marB="0" anchor="ctr"/>
                </a:tc>
                <a:tc>
                  <a:txBody>
                    <a:bodyPr/>
                    <a:lstStyle/>
                    <a:p>
                      <a:pPr lvl="0" algn="ctr">
                        <a:buNone/>
                      </a:pPr>
                      <a:r>
                        <a:rPr lang="en-US" sz="1000">
                          <a:effectLst/>
                        </a:rPr>
                        <a:t>VC</a:t>
                      </a:r>
                      <a:endParaRPr lang="en-US"/>
                    </a:p>
                  </a:txBody>
                  <a:tcPr marL="0" marR="0" marT="0" marB="0" anchor="ctr"/>
                </a:tc>
                <a:tc>
                  <a:txBody>
                    <a:bodyPr/>
                    <a:lstStyle/>
                    <a:p>
                      <a:pPr lvl="0" algn="ctr">
                        <a:buNone/>
                      </a:pPr>
                      <a:r>
                        <a:rPr lang="en-US" sz="1000">
                          <a:effectLst/>
                        </a:rPr>
                        <a:t>MC</a:t>
                      </a:r>
                      <a:endParaRPr lang="en-US"/>
                    </a:p>
                  </a:txBody>
                  <a:tcPr marL="0" marR="0" marT="0" marB="0" anchor="ctr"/>
                </a:tc>
                <a:tc>
                  <a:txBody>
                    <a:bodyPr/>
                    <a:lstStyle/>
                    <a:p>
                      <a:pPr lvl="0" algn="ctr">
                        <a:buNone/>
                      </a:pPr>
                      <a:r>
                        <a:rPr lang="en-US" sz="1000">
                          <a:effectLst/>
                        </a:rPr>
                        <a:t>SC</a:t>
                      </a:r>
                      <a:endParaRPr lang="en-US"/>
                    </a:p>
                  </a:txBody>
                  <a:tcPr marL="0" marR="0" marT="0" marB="0" anchor="ctr"/>
                </a:tc>
                <a:tc>
                  <a:txBody>
                    <a:bodyPr/>
                    <a:lstStyle/>
                    <a:p>
                      <a:pPr lvl="0" algn="ctr">
                        <a:buNone/>
                      </a:pPr>
                      <a:r>
                        <a:rPr lang="en-US" sz="1000">
                          <a:effectLst/>
                        </a:rPr>
                        <a:t>NAC</a:t>
                      </a:r>
                      <a:endParaRPr lang="en-US"/>
                    </a:p>
                  </a:txBody>
                  <a:tcPr marL="0" marR="0" marT="0" marB="0" anchor="ctr"/>
                </a:tc>
                <a:extLst>
                  <a:ext uri="{0D108BD9-81ED-4DB2-BD59-A6C34878D82A}">
                    <a16:rowId xmlns:a16="http://schemas.microsoft.com/office/drawing/2014/main" val="2908642292"/>
                  </a:ext>
                </a:extLst>
              </a:tr>
              <a:tr h="888269">
                <a:tc>
                  <a:txBody>
                    <a:bodyPr/>
                    <a:lstStyle/>
                    <a:p>
                      <a:pPr algn="l">
                        <a:buNone/>
                      </a:pPr>
                      <a:r>
                        <a:rPr lang="en-US" sz="1000">
                          <a:effectLst/>
                        </a:rPr>
                        <a:t>Leadership and Professionalism</a:t>
                      </a:r>
                    </a:p>
                  </a:txBody>
                  <a:tcPr marL="0" marR="0" marT="0" marB="0" anchor="ctr"/>
                </a:tc>
                <a:tc>
                  <a:txBody>
                    <a:bodyPr/>
                    <a:lstStyle/>
                    <a:p>
                      <a:pPr algn="ctr">
                        <a:buNone/>
                      </a:pPr>
                      <a:r>
                        <a:rPr lang="en-US" sz="1000">
                          <a:effectLst/>
                        </a:rPr>
                        <a:t>26%</a:t>
                      </a:r>
                    </a:p>
                  </a:txBody>
                  <a:tcPr marL="0" marR="0" marT="0" marB="0" anchor="ctr"/>
                </a:tc>
                <a:tc>
                  <a:txBody>
                    <a:bodyPr/>
                    <a:lstStyle/>
                    <a:p>
                      <a:pPr algn="ctr">
                        <a:buNone/>
                      </a:pPr>
                      <a:r>
                        <a:rPr lang="en-US" sz="1000">
                          <a:effectLst/>
                        </a:rPr>
                        <a:t>65%</a:t>
                      </a:r>
                    </a:p>
                  </a:txBody>
                  <a:tcPr marL="0" marR="0" marT="0" marB="0" anchor="ctr"/>
                </a:tc>
                <a:tc>
                  <a:txBody>
                    <a:bodyPr/>
                    <a:lstStyle/>
                    <a:p>
                      <a:pPr algn="ctr">
                        <a:buNone/>
                      </a:pPr>
                      <a:r>
                        <a:rPr lang="en-US" sz="1000">
                          <a:effectLst/>
                        </a:rPr>
                        <a:t>9%</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4160011039"/>
                  </a:ext>
                </a:extLst>
              </a:tr>
              <a:tr h="666201">
                <a:tc>
                  <a:txBody>
                    <a:bodyPr/>
                    <a:lstStyle/>
                    <a:p>
                      <a:pPr>
                        <a:buNone/>
                      </a:pPr>
                      <a:r>
                        <a:rPr lang="en-US" sz="1000">
                          <a:effectLst/>
                        </a:rPr>
                        <a:t>Collaboration/</a:t>
                      </a:r>
                    </a:p>
                    <a:p>
                      <a:pPr lvl="0">
                        <a:buNone/>
                      </a:pPr>
                      <a:r>
                        <a:rPr lang="en-US" sz="1000">
                          <a:effectLst/>
                        </a:rPr>
                        <a:t>Teamwork</a:t>
                      </a:r>
                    </a:p>
                  </a:txBody>
                  <a:tcPr marL="0" marR="0" marT="0" marB="0" anchor="ctr"/>
                </a:tc>
                <a:tc>
                  <a:txBody>
                    <a:bodyPr/>
                    <a:lstStyle/>
                    <a:p>
                      <a:pPr algn="ctr">
                        <a:buNone/>
                      </a:pPr>
                      <a:r>
                        <a:rPr lang="en-US" sz="1000">
                          <a:effectLst/>
                        </a:rPr>
                        <a:t>38%</a:t>
                      </a:r>
                    </a:p>
                  </a:txBody>
                  <a:tcPr marL="0" marR="0" marT="0" marB="0" anchor="ctr"/>
                </a:tc>
                <a:tc>
                  <a:txBody>
                    <a:bodyPr/>
                    <a:lstStyle/>
                    <a:p>
                      <a:pPr algn="ctr">
                        <a:buNone/>
                      </a:pPr>
                      <a:r>
                        <a:rPr lang="en-US" sz="1000">
                          <a:effectLst/>
                        </a:rPr>
                        <a:t>46%</a:t>
                      </a:r>
                    </a:p>
                  </a:txBody>
                  <a:tcPr marL="0" marR="0" marT="0" marB="0" anchor="ctr"/>
                </a:tc>
                <a:tc>
                  <a:txBody>
                    <a:bodyPr/>
                    <a:lstStyle/>
                    <a:p>
                      <a:pPr algn="ctr">
                        <a:buNone/>
                      </a:pPr>
                      <a:r>
                        <a:rPr lang="en-US" sz="1000">
                          <a:effectLst/>
                        </a:rPr>
                        <a:t>17%</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3840365606"/>
                  </a:ext>
                </a:extLst>
              </a:tr>
              <a:tr h="577374">
                <a:tc>
                  <a:txBody>
                    <a:bodyPr/>
                    <a:lstStyle/>
                    <a:p>
                      <a:pPr>
                        <a:buNone/>
                      </a:pPr>
                      <a:r>
                        <a:rPr lang="en-US" sz="1000">
                          <a:effectLst/>
                        </a:rPr>
                        <a:t>Adaptability/</a:t>
                      </a:r>
                    </a:p>
                    <a:p>
                      <a:pPr lvl="0">
                        <a:buNone/>
                      </a:pPr>
                      <a:r>
                        <a:rPr lang="en-US" sz="1000">
                          <a:effectLst/>
                        </a:rPr>
                        <a:t>Flexibility</a:t>
                      </a:r>
                    </a:p>
                  </a:txBody>
                  <a:tcPr marL="0" marR="0" marT="0" marB="0" anchor="ctr"/>
                </a:tc>
                <a:tc>
                  <a:txBody>
                    <a:bodyPr/>
                    <a:lstStyle/>
                    <a:p>
                      <a:pPr algn="ctr">
                        <a:buNone/>
                      </a:pPr>
                      <a:r>
                        <a:rPr lang="en-US" sz="1000">
                          <a:effectLst/>
                        </a:rPr>
                        <a:t>13%</a:t>
                      </a:r>
                    </a:p>
                  </a:txBody>
                  <a:tcPr marL="0" marR="0" marT="0" marB="0" anchor="ctr"/>
                </a:tc>
                <a:tc>
                  <a:txBody>
                    <a:bodyPr/>
                    <a:lstStyle/>
                    <a:p>
                      <a:pPr algn="ctr">
                        <a:buNone/>
                      </a:pPr>
                      <a:r>
                        <a:rPr lang="en-US" sz="1000">
                          <a:effectLst/>
                        </a:rPr>
                        <a:t>58%</a:t>
                      </a:r>
                    </a:p>
                  </a:txBody>
                  <a:tcPr marL="0" marR="0" marT="0" marB="0" anchor="ctr"/>
                </a:tc>
                <a:tc>
                  <a:txBody>
                    <a:bodyPr/>
                    <a:lstStyle/>
                    <a:p>
                      <a:pPr algn="ctr">
                        <a:buNone/>
                      </a:pPr>
                      <a:r>
                        <a:rPr lang="en-US" sz="1000">
                          <a:effectLst/>
                        </a:rPr>
                        <a:t>29%</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962139856"/>
                  </a:ext>
                </a:extLst>
              </a:tr>
              <a:tr h="577374">
                <a:tc>
                  <a:txBody>
                    <a:bodyPr/>
                    <a:lstStyle/>
                    <a:p>
                      <a:pPr>
                        <a:buNone/>
                      </a:pPr>
                      <a:r>
                        <a:rPr lang="en-US" sz="1000">
                          <a:effectLst/>
                        </a:rPr>
                        <a:t>Curiosity</a:t>
                      </a:r>
                    </a:p>
                  </a:txBody>
                  <a:tcPr marL="0" marR="0" marT="0" marB="0" anchor="ctr"/>
                </a:tc>
                <a:tc>
                  <a:txBody>
                    <a:bodyPr/>
                    <a:lstStyle/>
                    <a:p>
                      <a:pPr algn="ctr">
                        <a:buNone/>
                      </a:pPr>
                      <a:r>
                        <a:rPr lang="en-US" sz="1000">
                          <a:effectLst/>
                        </a:rPr>
                        <a:t>32%</a:t>
                      </a:r>
                    </a:p>
                  </a:txBody>
                  <a:tcPr marL="0" marR="0" marT="0" marB="0" anchor="ctr"/>
                </a:tc>
                <a:tc>
                  <a:txBody>
                    <a:bodyPr/>
                    <a:lstStyle/>
                    <a:p>
                      <a:pPr algn="ctr">
                        <a:buNone/>
                      </a:pPr>
                      <a:r>
                        <a:rPr lang="en-US" sz="1000">
                          <a:effectLst/>
                        </a:rPr>
                        <a:t>55%</a:t>
                      </a:r>
                    </a:p>
                  </a:txBody>
                  <a:tcPr marL="0" marR="0" marT="0" marB="0" anchor="ctr"/>
                </a:tc>
                <a:tc>
                  <a:txBody>
                    <a:bodyPr/>
                    <a:lstStyle/>
                    <a:p>
                      <a:pPr algn="ctr">
                        <a:buNone/>
                      </a:pPr>
                      <a:r>
                        <a:rPr lang="en-US" sz="1000">
                          <a:effectLst/>
                        </a:rPr>
                        <a:t>9%</a:t>
                      </a:r>
                    </a:p>
                  </a:txBody>
                  <a:tcPr marL="0" marR="0" marT="0" marB="0" anchor="ctr"/>
                </a:tc>
                <a:tc>
                  <a:txBody>
                    <a:bodyPr/>
                    <a:lstStyle/>
                    <a:p>
                      <a:pPr algn="ctr">
                        <a:buNone/>
                      </a:pPr>
                      <a:r>
                        <a:rPr lang="en-US" sz="1000">
                          <a:effectLst/>
                        </a:rPr>
                        <a:t>5%</a:t>
                      </a:r>
                    </a:p>
                  </a:txBody>
                  <a:tcPr marL="0" marR="0" marT="0" marB="0" anchor="ctr"/>
                </a:tc>
                <a:tc>
                  <a:txBody>
                    <a:bodyPr/>
                    <a:lstStyle/>
                    <a:p>
                      <a:pPr algn="ctr">
                        <a:buNone/>
                      </a:pPr>
                      <a:r>
                        <a:rPr lang="en-US" sz="1000">
                          <a:effectLst/>
                        </a:rPr>
                        <a:t>0%</a:t>
                      </a:r>
                    </a:p>
                  </a:txBody>
                  <a:tcPr marL="0" marR="0" marT="0" marB="0" anchor="ctr"/>
                </a:tc>
                <a:extLst>
                  <a:ext uri="{0D108BD9-81ED-4DB2-BD59-A6C34878D82A}">
                    <a16:rowId xmlns:a16="http://schemas.microsoft.com/office/drawing/2014/main" val="582704298"/>
                  </a:ext>
                </a:extLst>
              </a:tr>
              <a:tr h="577374">
                <a:tc>
                  <a:txBody>
                    <a:bodyPr/>
                    <a:lstStyle/>
                    <a:p>
                      <a:pPr>
                        <a:buNone/>
                      </a:pPr>
                      <a:r>
                        <a:rPr lang="en-US" sz="1000">
                          <a:effectLst/>
                        </a:rPr>
                        <a:t>Critical Thinking</a:t>
                      </a:r>
                    </a:p>
                  </a:txBody>
                  <a:tcPr marL="0" marR="0" marT="0" marB="0" anchor="ctr"/>
                </a:tc>
                <a:tc>
                  <a:txBody>
                    <a:bodyPr/>
                    <a:lstStyle/>
                    <a:p>
                      <a:pPr algn="ctr">
                        <a:buNone/>
                      </a:pPr>
                      <a:r>
                        <a:rPr lang="en-US" sz="1000">
                          <a:effectLst/>
                        </a:rPr>
                        <a:t>40%</a:t>
                      </a:r>
                    </a:p>
                  </a:txBody>
                  <a:tcPr marL="0" marR="0" marT="0" marB="0" anchor="ctr"/>
                </a:tc>
                <a:tc>
                  <a:txBody>
                    <a:bodyPr/>
                    <a:lstStyle/>
                    <a:p>
                      <a:pPr algn="ctr">
                        <a:buNone/>
                      </a:pPr>
                      <a:r>
                        <a:rPr lang="en-US" sz="1000">
                          <a:effectLst/>
                        </a:rPr>
                        <a:t>40%</a:t>
                      </a:r>
                    </a:p>
                  </a:txBody>
                  <a:tcPr marL="0" marR="0" marT="0" marB="0" anchor="ctr"/>
                </a:tc>
                <a:tc>
                  <a:txBody>
                    <a:bodyPr/>
                    <a:lstStyle/>
                    <a:p>
                      <a:pPr algn="ctr">
                        <a:buNone/>
                      </a:pPr>
                      <a:r>
                        <a:rPr lang="en-US" sz="1000">
                          <a:effectLst/>
                        </a:rPr>
                        <a:t>17%</a:t>
                      </a:r>
                    </a:p>
                  </a:txBody>
                  <a:tcPr marL="0" marR="0" marT="0" marB="0" anchor="ctr"/>
                </a:tc>
                <a:tc>
                  <a:txBody>
                    <a:bodyPr/>
                    <a:lstStyle/>
                    <a:p>
                      <a:pPr algn="ctr">
                        <a:buNone/>
                      </a:pPr>
                      <a:r>
                        <a:rPr lang="en-US" sz="1000">
                          <a:effectLst/>
                        </a:rPr>
                        <a:t>0%</a:t>
                      </a:r>
                    </a:p>
                  </a:txBody>
                  <a:tcPr marL="0" marR="0" marT="0" marB="0" anchor="ctr"/>
                </a:tc>
                <a:tc>
                  <a:txBody>
                    <a:bodyPr/>
                    <a:lstStyle/>
                    <a:p>
                      <a:pPr algn="ctr">
                        <a:buNone/>
                      </a:pPr>
                      <a:r>
                        <a:rPr lang="en-US" sz="1000">
                          <a:effectLst/>
                        </a:rPr>
                        <a:t>3%</a:t>
                      </a:r>
                    </a:p>
                  </a:txBody>
                  <a:tcPr marL="0" marR="0" marT="0" marB="0" anchor="ctr"/>
                </a:tc>
                <a:extLst>
                  <a:ext uri="{0D108BD9-81ED-4DB2-BD59-A6C34878D82A}">
                    <a16:rowId xmlns:a16="http://schemas.microsoft.com/office/drawing/2014/main" val="2823775362"/>
                  </a:ext>
                </a:extLst>
              </a:tr>
              <a:tr h="577374">
                <a:tc>
                  <a:txBody>
                    <a:bodyPr/>
                    <a:lstStyle/>
                    <a:p>
                      <a:pPr>
                        <a:buNone/>
                      </a:pPr>
                      <a:r>
                        <a:rPr lang="en-US" sz="1000">
                          <a:effectLst/>
                        </a:rPr>
                        <a:t>Resilience</a:t>
                      </a:r>
                    </a:p>
                  </a:txBody>
                  <a:tcPr marL="0" marR="0" marT="0" marB="0" anchor="ctr"/>
                </a:tc>
                <a:tc>
                  <a:txBody>
                    <a:bodyPr/>
                    <a:lstStyle/>
                    <a:p>
                      <a:pPr algn="ctr">
                        <a:buNone/>
                      </a:pPr>
                      <a:r>
                        <a:rPr lang="en-US" sz="1000">
                          <a:effectLst/>
                        </a:rPr>
                        <a:t>24%</a:t>
                      </a:r>
                    </a:p>
                  </a:txBody>
                  <a:tcPr marL="0" marR="0" marT="0" marB="0" anchor="ctr"/>
                </a:tc>
                <a:tc>
                  <a:txBody>
                    <a:bodyPr/>
                    <a:lstStyle/>
                    <a:p>
                      <a:pPr algn="ctr">
                        <a:buNone/>
                      </a:pPr>
                      <a:r>
                        <a:rPr lang="en-US" sz="1000">
                          <a:effectLst/>
                        </a:rPr>
                        <a:t>32%</a:t>
                      </a:r>
                    </a:p>
                  </a:txBody>
                  <a:tcPr marL="0" marR="0" marT="0" marB="0" anchor="ctr"/>
                </a:tc>
                <a:tc>
                  <a:txBody>
                    <a:bodyPr/>
                    <a:lstStyle/>
                    <a:p>
                      <a:pPr algn="ctr">
                        <a:buNone/>
                      </a:pPr>
                      <a:r>
                        <a:rPr lang="en-US" sz="1000">
                          <a:effectLst/>
                        </a:rPr>
                        <a:t>28%</a:t>
                      </a:r>
                    </a:p>
                  </a:txBody>
                  <a:tcPr marL="0" marR="0" marT="0" marB="0" anchor="ctr"/>
                </a:tc>
                <a:tc>
                  <a:txBody>
                    <a:bodyPr/>
                    <a:lstStyle/>
                    <a:p>
                      <a:pPr algn="ctr">
                        <a:buNone/>
                      </a:pPr>
                      <a:r>
                        <a:rPr lang="en-US" sz="1000">
                          <a:effectLst/>
                        </a:rPr>
                        <a:t>12%</a:t>
                      </a:r>
                    </a:p>
                  </a:txBody>
                  <a:tcPr marL="0" marR="0" marT="0" marB="0" anchor="ctr"/>
                </a:tc>
                <a:tc>
                  <a:txBody>
                    <a:bodyPr/>
                    <a:lstStyle/>
                    <a:p>
                      <a:pPr algn="ctr">
                        <a:buNone/>
                      </a:pPr>
                      <a:r>
                        <a:rPr lang="en-US" sz="1000">
                          <a:effectLst/>
                        </a:rPr>
                        <a:t>4%</a:t>
                      </a:r>
                    </a:p>
                  </a:txBody>
                  <a:tcPr marL="0" marR="0" marT="0" marB="0" anchor="ctr"/>
                </a:tc>
                <a:extLst>
                  <a:ext uri="{0D108BD9-81ED-4DB2-BD59-A6C34878D82A}">
                    <a16:rowId xmlns:a16="http://schemas.microsoft.com/office/drawing/2014/main" val="4250615066"/>
                  </a:ext>
                </a:extLst>
              </a:tr>
            </a:tbl>
          </a:graphicData>
        </a:graphic>
      </p:graphicFrame>
      <p:pic>
        <p:nvPicPr>
          <p:cNvPr id="8" name="Content Placeholder 7" descr="A graph with text on it&#10;&#10;AI-generated content may be incorrect.">
            <a:extLst>
              <a:ext uri="{FF2B5EF4-FFF2-40B4-BE49-F238E27FC236}">
                <a16:creationId xmlns:a16="http://schemas.microsoft.com/office/drawing/2014/main" id="{026AB58D-BA92-B3E9-3666-CA83AC8CC418}"/>
              </a:ext>
            </a:extLst>
          </p:cNvPr>
          <p:cNvPicPr>
            <a:picLocks noGrp="1" noChangeAspect="1"/>
          </p:cNvPicPr>
          <p:nvPr>
            <p:ph idx="1"/>
          </p:nvPr>
        </p:nvPicPr>
        <p:blipFill>
          <a:blip r:embed="rId2"/>
          <a:stretch>
            <a:fillRect/>
          </a:stretch>
        </p:blipFill>
        <p:spPr>
          <a:xfrm>
            <a:off x="301312" y="2107607"/>
            <a:ext cx="7425722" cy="4752509"/>
          </a:xfrm>
          <a:prstGeom prst="rect">
            <a:avLst/>
          </a:prstGeom>
        </p:spPr>
      </p:pic>
    </p:spTree>
    <p:extLst>
      <p:ext uri="{BB962C8B-B14F-4D97-AF65-F5344CB8AC3E}">
        <p14:creationId xmlns:p14="http://schemas.microsoft.com/office/powerpoint/2010/main" val="2294594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339C2-C9E0-16BD-F049-7B428C6BD482}"/>
              </a:ext>
            </a:extLst>
          </p:cNvPr>
          <p:cNvSpPr>
            <a:spLocks noGrp="1"/>
          </p:cNvSpPr>
          <p:nvPr>
            <p:ph type="title"/>
          </p:nvPr>
        </p:nvSpPr>
        <p:spPr/>
        <p:txBody>
          <a:bodyPr>
            <a:noAutofit/>
          </a:bodyPr>
          <a:lstStyle/>
          <a:p>
            <a:r>
              <a:rPr lang="en-US" sz="3000">
                <a:ea typeface="+mj-lt"/>
                <a:cs typeface="+mj-lt"/>
              </a:rPr>
              <a:t>Do you see any of the following as barriers to developing and assessing the competencies you ranked as most important?</a:t>
            </a:r>
            <a:endParaRPr lang="en-US" sz="3000"/>
          </a:p>
        </p:txBody>
      </p:sp>
      <p:sp>
        <p:nvSpPr>
          <p:cNvPr id="4" name="Date Placeholder 3">
            <a:extLst>
              <a:ext uri="{FF2B5EF4-FFF2-40B4-BE49-F238E27FC236}">
                <a16:creationId xmlns:a16="http://schemas.microsoft.com/office/drawing/2014/main" id="{F4101D85-0948-5C83-9C50-37BE46912D82}"/>
              </a:ext>
            </a:extLst>
          </p:cNvPr>
          <p:cNvSpPr>
            <a:spLocks noGrp="1"/>
          </p:cNvSpPr>
          <p:nvPr>
            <p:ph type="dt" sz="half" idx="10"/>
          </p:nvPr>
        </p:nvSpPr>
        <p:spPr/>
        <p:txBody>
          <a:bodyPr/>
          <a:lstStyle/>
          <a:p>
            <a:fld id="{BE50C213-D6AB-4D4A-956F-B247AAEC048E}" type="datetime1">
              <a:t>7/2/2026</a:t>
            </a:fld>
            <a:endParaRPr lang="en-US"/>
          </a:p>
        </p:txBody>
      </p:sp>
      <p:sp>
        <p:nvSpPr>
          <p:cNvPr id="6" name="Slide Number Placeholder 5">
            <a:extLst>
              <a:ext uri="{FF2B5EF4-FFF2-40B4-BE49-F238E27FC236}">
                <a16:creationId xmlns:a16="http://schemas.microsoft.com/office/drawing/2014/main" id="{C5B41FAF-939B-A9DC-3501-445ABAA3254A}"/>
              </a:ext>
            </a:extLst>
          </p:cNvPr>
          <p:cNvSpPr>
            <a:spLocks noGrp="1"/>
          </p:cNvSpPr>
          <p:nvPr>
            <p:ph type="sldNum" sz="quarter" idx="12"/>
          </p:nvPr>
        </p:nvSpPr>
        <p:spPr/>
        <p:txBody>
          <a:bodyPr/>
          <a:lstStyle/>
          <a:p>
            <a:fld id="{A65A5C87-DF58-40C8-B092-1DE63DB4547E}" type="slidenum">
              <a:rPr lang="en-US" dirty="0"/>
              <a:t>9</a:t>
            </a:fld>
            <a:endParaRPr lang="en-US"/>
          </a:p>
        </p:txBody>
      </p:sp>
      <p:graphicFrame>
        <p:nvGraphicFramePr>
          <p:cNvPr id="14" name="Table 13">
            <a:extLst>
              <a:ext uri="{FF2B5EF4-FFF2-40B4-BE49-F238E27FC236}">
                <a16:creationId xmlns:a16="http://schemas.microsoft.com/office/drawing/2014/main" id="{16B11D83-E334-3F67-0E98-C183B590EB30}"/>
              </a:ext>
            </a:extLst>
          </p:cNvPr>
          <p:cNvGraphicFramePr>
            <a:graphicFrameLocks noGrp="1"/>
          </p:cNvGraphicFramePr>
          <p:nvPr>
            <p:extLst>
              <p:ext uri="{D42A27DB-BD31-4B8C-83A1-F6EECF244321}">
                <p14:modId xmlns:p14="http://schemas.microsoft.com/office/powerpoint/2010/main" val="963570721"/>
              </p:ext>
            </p:extLst>
          </p:nvPr>
        </p:nvGraphicFramePr>
        <p:xfrm>
          <a:off x="7032450" y="3005406"/>
          <a:ext cx="4934629" cy="2543385"/>
        </p:xfrm>
        <a:graphic>
          <a:graphicData uri="http://schemas.openxmlformats.org/drawingml/2006/table">
            <a:tbl>
              <a:tblPr firstRow="1" bandRow="1">
                <a:tableStyleId>{5C22544A-7EE6-4342-B048-85BDC9FD1C3A}</a:tableStyleId>
              </a:tblPr>
              <a:tblGrid>
                <a:gridCol w="3555867">
                  <a:extLst>
                    <a:ext uri="{9D8B030D-6E8A-4147-A177-3AD203B41FA5}">
                      <a16:colId xmlns:a16="http://schemas.microsoft.com/office/drawing/2014/main" val="659915891"/>
                    </a:ext>
                  </a:extLst>
                </a:gridCol>
                <a:gridCol w="1378762">
                  <a:extLst>
                    <a:ext uri="{9D8B030D-6E8A-4147-A177-3AD203B41FA5}">
                      <a16:colId xmlns:a16="http://schemas.microsoft.com/office/drawing/2014/main" val="858650568"/>
                    </a:ext>
                  </a:extLst>
                </a:gridCol>
              </a:tblGrid>
              <a:tr h="423333">
                <a:tc>
                  <a:txBody>
                    <a:bodyPr/>
                    <a:lstStyle/>
                    <a:p>
                      <a:pPr lvl="0">
                        <a:buNone/>
                      </a:pPr>
                      <a:r>
                        <a:rPr lang="en-US" sz="1400">
                          <a:effectLst/>
                        </a:rPr>
                        <a:t>Top Five Barriers</a:t>
                      </a:r>
                    </a:p>
                  </a:txBody>
                  <a:tcPr marL="0" marR="0" marT="0" marB="0" anchor="ctr"/>
                </a:tc>
                <a:tc>
                  <a:txBody>
                    <a:bodyPr/>
                    <a:lstStyle/>
                    <a:p>
                      <a:pPr lvl="0" algn="ctr">
                        <a:buNone/>
                      </a:pPr>
                      <a:endParaRPr lang="en-US" sz="1400">
                        <a:effectLst/>
                      </a:endParaRPr>
                    </a:p>
                  </a:txBody>
                  <a:tcPr marL="0" marR="0" marT="0" marB="0" anchor="ctr"/>
                </a:tc>
                <a:extLst>
                  <a:ext uri="{0D108BD9-81ED-4DB2-BD59-A6C34878D82A}">
                    <a16:rowId xmlns:a16="http://schemas.microsoft.com/office/drawing/2014/main" val="306377393"/>
                  </a:ext>
                </a:extLst>
              </a:tr>
              <a:tr h="423333">
                <a:tc>
                  <a:txBody>
                    <a:bodyPr/>
                    <a:lstStyle/>
                    <a:p>
                      <a:pPr>
                        <a:buNone/>
                      </a:pPr>
                      <a:r>
                        <a:rPr lang="en-US" sz="1400">
                          <a:effectLst/>
                        </a:rPr>
                        <a:t>Faculty expertise or training</a:t>
                      </a:r>
                    </a:p>
                  </a:txBody>
                  <a:tcPr marL="0" marR="0" marT="0" marB="0" anchor="ctr"/>
                </a:tc>
                <a:tc>
                  <a:txBody>
                    <a:bodyPr/>
                    <a:lstStyle/>
                    <a:p>
                      <a:pPr algn="ctr">
                        <a:buNone/>
                      </a:pPr>
                      <a:r>
                        <a:rPr lang="en-US" sz="1400">
                          <a:effectLst/>
                        </a:rPr>
                        <a:t>38%</a:t>
                      </a:r>
                    </a:p>
                  </a:txBody>
                  <a:tcPr marL="0" marR="0" marT="0" marB="0" anchor="ctr"/>
                </a:tc>
                <a:extLst>
                  <a:ext uri="{0D108BD9-81ED-4DB2-BD59-A6C34878D82A}">
                    <a16:rowId xmlns:a16="http://schemas.microsoft.com/office/drawing/2014/main" val="2731068484"/>
                  </a:ext>
                </a:extLst>
              </a:tr>
              <a:tr h="423333">
                <a:tc>
                  <a:txBody>
                    <a:bodyPr/>
                    <a:lstStyle/>
                    <a:p>
                      <a:pPr>
                        <a:buNone/>
                      </a:pPr>
                      <a:r>
                        <a:rPr lang="en-US" sz="1400">
                          <a:effectLst/>
                        </a:rPr>
                        <a:t>Ability to measure/assess these skills</a:t>
                      </a:r>
                    </a:p>
                  </a:txBody>
                  <a:tcPr marL="0" marR="0" marT="0" marB="0" anchor="ctr"/>
                </a:tc>
                <a:tc>
                  <a:txBody>
                    <a:bodyPr/>
                    <a:lstStyle/>
                    <a:p>
                      <a:pPr algn="ctr">
                        <a:buNone/>
                      </a:pPr>
                      <a:r>
                        <a:rPr lang="en-US" sz="1400">
                          <a:effectLst/>
                        </a:rPr>
                        <a:t>36%</a:t>
                      </a:r>
                    </a:p>
                  </a:txBody>
                  <a:tcPr marL="0" marR="0" marT="0" marB="0" anchor="ctr"/>
                </a:tc>
                <a:extLst>
                  <a:ext uri="{0D108BD9-81ED-4DB2-BD59-A6C34878D82A}">
                    <a16:rowId xmlns:a16="http://schemas.microsoft.com/office/drawing/2014/main" val="3773435569"/>
                  </a:ext>
                </a:extLst>
              </a:tr>
              <a:tr h="423333">
                <a:tc>
                  <a:txBody>
                    <a:bodyPr/>
                    <a:lstStyle/>
                    <a:p>
                      <a:pPr>
                        <a:buNone/>
                      </a:pPr>
                      <a:r>
                        <a:rPr lang="en-US" sz="1400">
                          <a:effectLst/>
                        </a:rPr>
                        <a:t>Competing institutional priorities</a:t>
                      </a:r>
                    </a:p>
                  </a:txBody>
                  <a:tcPr marL="0" marR="0" marT="0" marB="0" anchor="ctr"/>
                </a:tc>
                <a:tc>
                  <a:txBody>
                    <a:bodyPr/>
                    <a:lstStyle/>
                    <a:p>
                      <a:pPr algn="ctr">
                        <a:buNone/>
                      </a:pPr>
                      <a:r>
                        <a:rPr lang="en-US" sz="1400">
                          <a:effectLst/>
                        </a:rPr>
                        <a:t>52%</a:t>
                      </a:r>
                    </a:p>
                  </a:txBody>
                  <a:tcPr marL="0" marR="0" marT="0" marB="0" anchor="ctr"/>
                </a:tc>
                <a:extLst>
                  <a:ext uri="{0D108BD9-81ED-4DB2-BD59-A6C34878D82A}">
                    <a16:rowId xmlns:a16="http://schemas.microsoft.com/office/drawing/2014/main" val="246459122"/>
                  </a:ext>
                </a:extLst>
              </a:tr>
              <a:tr h="423333">
                <a:tc>
                  <a:txBody>
                    <a:bodyPr/>
                    <a:lstStyle/>
                    <a:p>
                      <a:pPr>
                        <a:buNone/>
                      </a:pPr>
                      <a:r>
                        <a:rPr lang="en-US" sz="1400">
                          <a:effectLst/>
                        </a:rPr>
                        <a:t>Student resistance or lack of engagement</a:t>
                      </a:r>
                    </a:p>
                  </a:txBody>
                  <a:tcPr marL="0" marR="0" marT="0" marB="0" anchor="ctr"/>
                </a:tc>
                <a:tc>
                  <a:txBody>
                    <a:bodyPr/>
                    <a:lstStyle/>
                    <a:p>
                      <a:pPr algn="ctr">
                        <a:buNone/>
                      </a:pPr>
                      <a:r>
                        <a:rPr lang="en-US" sz="1400">
                          <a:effectLst/>
                        </a:rPr>
                        <a:t>45%</a:t>
                      </a:r>
                    </a:p>
                  </a:txBody>
                  <a:tcPr marL="0" marR="0" marT="0" marB="0" anchor="ctr"/>
                </a:tc>
                <a:extLst>
                  <a:ext uri="{0D108BD9-81ED-4DB2-BD59-A6C34878D82A}">
                    <a16:rowId xmlns:a16="http://schemas.microsoft.com/office/drawing/2014/main" val="432844799"/>
                  </a:ext>
                </a:extLst>
              </a:tr>
              <a:tr h="423333">
                <a:tc>
                  <a:txBody>
                    <a:bodyPr/>
                    <a:lstStyle/>
                    <a:p>
                      <a:pPr>
                        <a:buNone/>
                      </a:pPr>
                      <a:r>
                        <a:rPr lang="en-US" sz="1400">
                          <a:effectLst/>
                        </a:rPr>
                        <a:t>Anxiety surrounding AI and other emerging tech</a:t>
                      </a:r>
                    </a:p>
                  </a:txBody>
                  <a:tcPr marL="0" marR="0" marT="0" marB="0" anchor="ctr"/>
                </a:tc>
                <a:tc>
                  <a:txBody>
                    <a:bodyPr/>
                    <a:lstStyle/>
                    <a:p>
                      <a:pPr algn="ctr">
                        <a:buNone/>
                      </a:pPr>
                      <a:r>
                        <a:rPr lang="en-US" sz="1400">
                          <a:effectLst/>
                        </a:rPr>
                        <a:t>36%</a:t>
                      </a:r>
                    </a:p>
                  </a:txBody>
                  <a:tcPr marL="0" marR="0" marT="0" marB="0" anchor="ctr"/>
                </a:tc>
                <a:extLst>
                  <a:ext uri="{0D108BD9-81ED-4DB2-BD59-A6C34878D82A}">
                    <a16:rowId xmlns:a16="http://schemas.microsoft.com/office/drawing/2014/main" val="4108140922"/>
                  </a:ext>
                </a:extLst>
              </a:tr>
            </a:tbl>
          </a:graphicData>
        </a:graphic>
      </p:graphicFrame>
      <p:pic>
        <p:nvPicPr>
          <p:cNvPr id="7" name="Content Placeholder 6">
            <a:extLst>
              <a:ext uri="{FF2B5EF4-FFF2-40B4-BE49-F238E27FC236}">
                <a16:creationId xmlns:a16="http://schemas.microsoft.com/office/drawing/2014/main" id="{646962A0-2D98-053A-2458-2C352875B071}"/>
              </a:ext>
            </a:extLst>
          </p:cNvPr>
          <p:cNvPicPr>
            <a:picLocks noGrp="1" noChangeAspect="1"/>
          </p:cNvPicPr>
          <p:nvPr>
            <p:ph idx="1"/>
          </p:nvPr>
        </p:nvPicPr>
        <p:blipFill>
          <a:blip r:embed="rId2"/>
          <a:stretch>
            <a:fillRect/>
          </a:stretch>
        </p:blipFill>
        <p:spPr>
          <a:xfrm>
            <a:off x="253379" y="2425107"/>
            <a:ext cx="6664339" cy="3694176"/>
          </a:xfrm>
          <a:prstGeom prst="rect">
            <a:avLst/>
          </a:prstGeom>
        </p:spPr>
      </p:pic>
    </p:spTree>
    <p:extLst>
      <p:ext uri="{BB962C8B-B14F-4D97-AF65-F5344CB8AC3E}">
        <p14:creationId xmlns:p14="http://schemas.microsoft.com/office/powerpoint/2010/main" val="3047631176"/>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ccentBoxVTI">
      <a:majorFont>
        <a:latin typeface="Avenir Next LT Pro"/>
        <a:ea typeface=""/>
        <a:cs typeface=""/>
      </a:majorFont>
      <a:minorFont>
        <a:latin typeface="Avenir Next LT Pro"/>
        <a:ea typeface=""/>
        <a:cs typeface=""/>
      </a:minorFont>
    </a:fontScheme>
    <a:fmtScheme name="AccentBox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F4FE582F-5DDE-4E50-A331-B77FB79D7361}" vid="{42624B42-66F4-4B9A-A3DB-EB561F16279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61</Slides>
  <Notes>0</Notes>
  <HiddenSlides>0</HiddenSlide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AccentBoxVTI</vt:lpstr>
      <vt:lpstr>General Education Renaissance</vt:lpstr>
      <vt:lpstr>Table of Contents</vt:lpstr>
      <vt:lpstr>Academic Leader Survey Results  Program deans, associate deans, chairs, and associate chairs April 14—May 1, 2026</vt:lpstr>
      <vt:lpstr>How familiar are you with SCAD's general education learning outcomes?</vt:lpstr>
      <vt:lpstr>The following six outcomes are the formal general education outcomes that have been taught and assessed at SCAD since the 2017-18 academic year. To what extent do you agree that each current general education outcome adequately prepares students for their future careers?</vt:lpstr>
      <vt:lpstr>How important are each of the following competencies for students' career success after graduation?</vt:lpstr>
      <vt:lpstr>If you could only prioritize FIVE competencies from the list above, which would be most critical for our students' career success?</vt:lpstr>
      <vt:lpstr>To ensure the mastery of critical skills, it is the duty of all faculty to develop and reinforce general education outcomes in their coursework.  Based on the top five skills/competencies you selected, how confident are you in your faculty's ability to intentionally develop each of the following competencies in students through their coursework?</vt:lpstr>
      <vt:lpstr>Do you see any of the following as barriers to developing and assessing the competencies you ranked as most important?</vt:lpstr>
      <vt:lpstr>Do you see any of the following as barriers to developing and assessing the competencies you ranked as most important?</vt:lpstr>
      <vt:lpstr>In your school/department's ideal curriculum sequencing, when should students complete the majority of their general education requirements?</vt:lpstr>
      <vt:lpstr>In your school/department's ideal curriculum sequencing, when should students complete the majority of their general education requirements?</vt:lpstr>
      <vt:lpstr>What professional development or institutional support would most increase your faculty's capacity to teach and assess these competencies?</vt:lpstr>
      <vt:lpstr>AI Section</vt:lpstr>
      <vt:lpstr>Please indicate how often each of the following statements applies to you.</vt:lpstr>
      <vt:lpstr>How open are you to working with your faculty to redesign your courses/assignments to more intentionally develop emerging AI-era competencies?</vt:lpstr>
      <vt:lpstr>Is there anything else you would like to share about AI, general education, or your experience as an academic leader navigating these changes? </vt:lpstr>
      <vt:lpstr>Alumni Survey Results  Students who completed their undergraduate or undergraduate and graduate degrees at SCAD between 2018 and 2024. May 27-June 8, 2026</vt:lpstr>
      <vt:lpstr>How familiar are you with SCAD's general education learning outcomes?</vt:lpstr>
      <vt:lpstr>The following six outcomes are the formal general education outcomes that have been taught and assessed at SCAD since the 2017-18 academic year. To what extent do you agree that each current general education outcome adequately prepares students for their future careers?</vt:lpstr>
      <vt:lpstr>What would you change about how any of these outcomes were taught or assessed during your time as a student?</vt:lpstr>
      <vt:lpstr>The following questions ask you to reflect on a broader set of competencies and the role they have played in your life and career outcomes since graduation. Rate the importance of each competency below.</vt:lpstr>
      <vt:lpstr>If you could only prioritize FIVE competencies from the list above, which would be most critical for future graduates' career success?</vt:lpstr>
      <vt:lpstr>For each of the five competencies you identified as most critical for career success, how well did your SCAD education prepare you in that area?</vt:lpstr>
      <vt:lpstr>Based on your prior experience, when should students complete the majority of their general education requirements?</vt:lpstr>
      <vt:lpstr>Based on your prior experience, when should students complete the majority of their general education requirements?</vt:lpstr>
      <vt:lpstr>AI Section  Students who completed their undergraduate, graduate, or both degrees at SCAD.</vt:lpstr>
      <vt:lpstr>Please indicate how often each of the following statements applies to you.</vt:lpstr>
      <vt:lpstr>How frequently do you currently use AI tools in your work?</vt:lpstr>
      <vt:lpstr>Which types of AI tools do you use in your work?</vt:lpstr>
      <vt:lpstr>How has your role or responsibilities changed since you were first hired?</vt:lpstr>
      <vt:lpstr>How has your role or responsibilities changed since you were first hired?</vt:lpstr>
      <vt:lpstr>How open are you to AI becoming more integrated into your field of work over the next five years?</vt:lpstr>
      <vt:lpstr>Employer Survey Results  May 28-June 2, 2026</vt:lpstr>
      <vt:lpstr>What best describes your organization's primary industry sector?</vt:lpstr>
      <vt:lpstr>How would you describe your role?</vt:lpstr>
      <vt:lpstr>How important are each of the following competencies for new hires entering roles at your organization?</vt:lpstr>
      <vt:lpstr>If you could only prioritize FIVE competencies, which would be most critical for future graduates' career success?</vt:lpstr>
      <vt:lpstr>For each of your top five competencies, how well do recent graduates currently demonstrate this competency when they are hired?</vt:lpstr>
      <vt:lpstr>What skill or quality do you wish recent graduates demonstrated that you feel current higher education is not adequately developing?</vt:lpstr>
      <vt:lpstr>Is there anything else you would like to share about how higher education can better prepare graduates for careers in your industry?</vt:lpstr>
      <vt:lpstr>AI Section</vt:lpstr>
      <vt:lpstr>Has your organization begun adopting AI tools in any part of your day-to-day operations or workflows?</vt:lpstr>
      <vt:lpstr>Which of the following AI tools or capabilities does your organization currently use?</vt:lpstr>
      <vt:lpstr>Over the past three years, how has the growing presence of AI in the workplace changed your hiring criteria for entry-level roles?</vt:lpstr>
      <vt:lpstr>Faculty Survey Results  May 28-June 9, 2026</vt:lpstr>
      <vt:lpstr>How familiar are you with SCAD's general education learning outcomes?</vt:lpstr>
      <vt:lpstr>The following six outcomes are the formal general education outcomes that have been taught and assessed at SCAD since the 2017-18 academic year. To what extent do you agree that each current general education outcome adequately prepares students for their future careers.</vt:lpstr>
      <vt:lpstr>How important are each of the following competencies for students' career success after graduation?</vt:lpstr>
      <vt:lpstr>If you could only prioritize FIVE competencies from the list above, which would be most critical for our students' career success?</vt:lpstr>
      <vt:lpstr>In order to ensure the mastery of critical skills, it is the duty of all faculty to develop and reinforce general education outcomes in their coursework.  Based on the top five skills/competencies you selected, how confident are you in your ability to intentionally develop each of the following competencies in students through your teaching?</vt:lpstr>
      <vt:lpstr>In order to ensure the mastery of critical skills, it is the duty of all faculty to develop and reinforce general education outcomes in their coursework.  Based on the top five skills/competencies you selected, how confident are you in your ability to intentionally develop each of the following competencies in students through your teaching?</vt:lpstr>
      <vt:lpstr>Do you see any of the following as barriers to developing and assessing the competencies you ranked as most important?</vt:lpstr>
      <vt:lpstr>Do you see any of the following as barriers to developing and assessing the competencies you ranked as most important?</vt:lpstr>
      <vt:lpstr>In your school/department's ideal curriculum sequencing, when should students complete the majority of their general education requirements?</vt:lpstr>
      <vt:lpstr>In your school/department's ideal curriculum sequencing, when should students complete the majority of their general education requirements?</vt:lpstr>
      <vt:lpstr>What professional development or institutional support would most increase your faculty's capacity to teach and assess these competencies?</vt:lpstr>
      <vt:lpstr>AI Section</vt:lpstr>
      <vt:lpstr>Please indicate how often each of the following statements applies to you.</vt:lpstr>
      <vt:lpstr>How open are you to redesigning your courses/assignments to more intentionally develop emerging AI-era competencies?</vt:lpstr>
      <vt:lpstr>Is there anything else you would like to share about AI, general education, or your experience as an academic leader navigating these changes?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290</cp:revision>
  <dcterms:created xsi:type="dcterms:W3CDTF">2026-05-11T22:38:06Z</dcterms:created>
  <dcterms:modified xsi:type="dcterms:W3CDTF">2026-07-02T12:38:43Z</dcterms:modified>
</cp:coreProperties>
</file>