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1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charts/chart2.xml" ContentType="application/vnd.openxmlformats-officedocument.drawingml.chart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charts/chart3.xml" ContentType="application/vnd.openxmlformats-officedocument.drawingml.chart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Top-5 pick rate</c:v>
                </c:pt>
              </c:strCache>
            </c:strRef>
          </c:tx>
          <c:spPr>
            <a:solidFill>
              <a:srgbClr val="A8502F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1" i="0" strike="noStrike" sz="1200" u="none">
                    <a:solidFill>
                      <a:srgbClr val="2B262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Academic Leaders</c:v>
                  </c:pt>
                  <c:pt idx="1">
                    <c:v>Alumni</c:v>
                  </c:pt>
                  <c:pt idx="2">
                    <c:v>Employers</c:v>
                  </c:pt>
                  <c:pt idx="3">
                    <c:v>Faculty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62</c:v>
                </c:pt>
                <c:pt idx="1">
                  <c:v>51</c:v>
                </c:pt>
                <c:pt idx="2">
                  <c:v>59</c:v>
                </c:pt>
                <c:pt idx="3">
                  <c:v>72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1" i="0" strike="noStrike" sz="1200" u="none">
                  <a:solidFill>
                    <a:srgbClr val="2B262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14A3E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90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 w="12700" cap="flat">
          <a:solidFill>
            <a:srgbClr val="F7F0E3"/>
          </a:solidFill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Academic Leaders</c:v>
                </c:pt>
              </c:strCache>
            </c:strRef>
          </c:tx>
          <c:spPr>
            <a:solidFill>
              <a:srgbClr val="24344A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2B262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Competing institutional priorities</c:v>
                  </c:pt>
                  <c:pt idx="1">
                    <c:v>Student resistance / engagement</c:v>
                  </c:pt>
                  <c:pt idx="2">
                    <c:v>Faculty expertise or training</c:v>
                  </c:pt>
                  <c:pt idx="3">
                    <c:v>Ability to measure / assess skills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52</c:v>
                </c:pt>
                <c:pt idx="1">
                  <c:v>45</c:v>
                </c:pt>
                <c:pt idx="2">
                  <c:v>38</c:v>
                </c:pt>
                <c:pt idx="3">
                  <c:v>36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Faculty</c:v>
                </c:pt>
              </c:strCache>
            </c:strRef>
          </c:tx>
          <c:spPr>
            <a:solidFill>
              <a:srgbClr val="A8502F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2B262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Competing institutional priorities</c:v>
                  </c:pt>
                  <c:pt idx="1">
                    <c:v>Student resistance / engagement</c:v>
                  </c:pt>
                  <c:pt idx="2">
                    <c:v>Faculty expertise or training</c:v>
                  </c:pt>
                  <c:pt idx="3">
                    <c:v>Ability to measure / assess skills</c:v>
                  </c:pt>
                </c:lvl>
              </c:multiLvlStrCache>
            </c:multiLvl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39</c:v>
                </c:pt>
                <c:pt idx="1">
                  <c:v>59</c:v>
                </c:pt>
                <c:pt idx="2">
                  <c:v>25</c:v>
                </c:pt>
                <c:pt idx="3">
                  <c:v>32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2B262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514A3E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70"/>
        </c:scaling>
        <c:delete val="1"/>
        <c:axPos val="b"/>
        <c:numFmt formatCode="General" sourceLinked="0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 w="12700" cap="flat">
          <a:solidFill>
            <a:srgbClr val="F7F0E3"/>
          </a:solidFill>
        </a:ln>
        <a:effectLst/>
      </c:spPr>
    </c:plotArea>
    <c:legend>
      <c:legendPos val="t"/>
      <c:overlay val="0"/>
      <c:txPr>
        <a:bodyPr/>
        <a:lstStyle/>
        <a:p>
          <a:pPr>
            <a:defRPr sz="1100">
              <a:solidFill>
                <a:srgbClr val="514A3E"/>
              </a:solidFill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Primarily first year</c:v>
                </c:pt>
              </c:strCache>
            </c:strRef>
          </c:tx>
          <c:spPr>
            <a:solidFill>
              <a:srgbClr val="B8863B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2B262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Academic Leaders</c:v>
                  </c:pt>
                  <c:pt idx="1">
                    <c:v>Alumni</c:v>
                  </c:pt>
                  <c:pt idx="2">
                    <c:v>Faculty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41</c:v>
                </c:pt>
                <c:pt idx="1">
                  <c:v>45</c:v>
                </c:pt>
                <c:pt idx="2">
                  <c:v>39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Distributed evenly</c:v>
                </c:pt>
              </c:strCache>
            </c:strRef>
          </c:tx>
          <c:spPr>
            <a:solidFill>
              <a:srgbClr val="24344A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2B262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Academic Leaders</c:v>
                  </c:pt>
                  <c:pt idx="1">
                    <c:v>Alumni</c:v>
                  </c:pt>
                  <c:pt idx="2">
                    <c:v>Faculty</c:v>
                  </c:pt>
                </c:lvl>
              </c:multiLvlStrCache>
            </c:multiLvl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27</c:v>
                </c:pt>
                <c:pt idx="1">
                  <c:v>22</c:v>
                </c:pt>
                <c:pt idx="2">
                  <c:v>24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2B262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3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150" b="0" i="0" u="none" strike="noStrike">
                <a:solidFill>
                  <a:srgbClr val="514A3E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55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 w="12700" cap="flat">
          <a:solidFill>
            <a:srgbClr val="F7F0E3"/>
          </a:solidFill>
        </a:ln>
        <a:effectLst/>
      </c:spPr>
    </c:plotArea>
    <c:legend>
      <c:legendPos val="t"/>
      <c:overlay val="0"/>
      <c:txPr>
        <a:bodyPr/>
        <a:lstStyle/>
        <a:p>
          <a:pPr>
            <a:defRPr sz="1100">
              <a:solidFill>
                <a:srgbClr val="514A3E"/>
              </a:solidFill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RK">
    <p:bg>
      <p:bgPr>
        <a:solidFill>
          <a:srgbClr val="2434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IGHT">
    <p:bg>
      <p:bgPr>
        <a:solidFill>
          <a:srgbClr val="F7F0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08676" y="960120"/>
            <a:ext cx="1371600" cy="1371600"/>
          </a:xfrm>
          <a:prstGeom prst="ellipse">
            <a:avLst/>
          </a:prstGeom>
          <a:solidFill>
            <a:srgbClr val="B8863B"/>
          </a:solidFill>
          <a:ln w="19050">
            <a:solidFill>
              <a:srgbClr val="CF9F4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08676" y="960120"/>
            <a:ext cx="1371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0" y="2606040"/>
            <a:ext cx="121889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spc="400" kern="0" dirty="0">
                <a:solidFill>
                  <a:srgbClr val="CF9F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EDUCATION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0" y="3063240"/>
            <a:ext cx="1218895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4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Renaissance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0" y="4251960"/>
            <a:ext cx="121889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D8DD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Survey Findings &amp; Discussion Points for Curriculum Council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0" y="4754880"/>
            <a:ext cx="12188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9BA6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Academic Leaders  •  Alumni  •  Employers  •  Faculty   |   Spring 2026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2148840"/>
            <a:ext cx="1005840" cy="1005840"/>
          </a:xfrm>
          <a:prstGeom prst="ellipse">
            <a:avLst/>
          </a:prstGeom>
          <a:solidFill>
            <a:srgbClr val="A8502F"/>
          </a:solidFill>
          <a:ln w="19050">
            <a:solidFill>
              <a:srgbClr val="CF9F4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2148840"/>
            <a:ext cx="1005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III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1920240" y="21488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F9F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THREE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920240" y="2468880"/>
            <a:ext cx="9601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Sequencing, and the AI Question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1920240" y="3383280"/>
            <a:ext cx="8961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C9C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in the curriculum gen ed should live — and how ready we are to teach through AI.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886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CURRICULUM SEQUENCING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B2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shared instinct: front-load, then reinforce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10789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“When should students complete the majority of their general education requirements?”</a:t>
            </a:r>
            <a:endParaRPr lang="en-US" sz="135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548640" y="2103120"/>
          <a:ext cx="7040880" cy="41148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Shape 3"/>
          <p:cNvSpPr/>
          <p:nvPr/>
        </p:nvSpPr>
        <p:spPr>
          <a:xfrm>
            <a:off x="7818120" y="2103120"/>
            <a:ext cx="3794760" cy="4114800"/>
          </a:xfrm>
          <a:prstGeom prst="roundRect">
            <a:avLst>
              <a:gd name="adj" fmla="val 1928"/>
            </a:avLst>
          </a:prstGeom>
          <a:solidFill>
            <a:srgbClr val="24344A"/>
          </a:solidFill>
          <a:ln/>
        </p:spPr>
      </p:sp>
      <p:sp>
        <p:nvSpPr>
          <p:cNvPr id="7" name="Text 4"/>
          <p:cNvSpPr/>
          <p:nvPr/>
        </p:nvSpPr>
        <p:spPr>
          <a:xfrm>
            <a:off x="8001000" y="2286000"/>
            <a:ext cx="3429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F9F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consistent theme in open-ended responses: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8001000" y="2834640"/>
            <a:ext cx="34290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E4E8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“Skills are introduced early and refined through major curriculum rather than completed all at once — mastery develops over time.”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8001000" y="4343400"/>
            <a:ext cx="34290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9C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Faculty leaned furthest toward distributing across two to three years; alumni and leaders leaned more heavily toward year one.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Education Renaissance  •  Curriculum Council Briefing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886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AI UNDERCURRENT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B2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Fear isn't about learning AI — it's about its consequences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789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Across every group, most people are not anxious about learning AI itself. The fear concentrates on misuse, dependency, and job loss — and it lands unevenly.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2286000"/>
            <a:ext cx="11064240" cy="1143000"/>
          </a:xfrm>
          <a:prstGeom prst="roundRect">
            <a:avLst>
              <a:gd name="adj" fmla="val 5600"/>
            </a:avLst>
          </a:prstGeom>
          <a:solidFill>
            <a:srgbClr val="FFFFFF"/>
          </a:solidFill>
          <a:ln w="12700">
            <a:solidFill>
              <a:srgbClr val="EDE1C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77240" y="2423160"/>
            <a:ext cx="1645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A850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44%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2560320" y="2450592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B2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Academic Leaders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2560320" y="2816352"/>
            <a:ext cx="8778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fear AI misuse — their highest-rated concern of any kind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3611880"/>
            <a:ext cx="11064240" cy="1143000"/>
          </a:xfrm>
          <a:prstGeom prst="roundRect">
            <a:avLst>
              <a:gd name="adj" fmla="val 5600"/>
            </a:avLst>
          </a:prstGeom>
          <a:solidFill>
            <a:srgbClr val="FFFFFF"/>
          </a:solidFill>
          <a:ln w="12700">
            <a:solidFill>
              <a:srgbClr val="EDE1C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3749040"/>
            <a:ext cx="1645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A850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60%</a:t>
            </a:r>
            <a:endParaRPr lang="en-US" sz="3400" dirty="0"/>
          </a:p>
        </p:txBody>
      </p:sp>
      <p:sp>
        <p:nvSpPr>
          <p:cNvPr id="11" name="Text 9"/>
          <p:cNvSpPr/>
          <p:nvPr/>
        </p:nvSpPr>
        <p:spPr>
          <a:xfrm>
            <a:off x="2560320" y="3776472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B2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Faculty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2560320" y="4142232"/>
            <a:ext cx="8778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fear AI misuse; 35% fear job replacement — 3x leaders' rate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48640" y="4937760"/>
            <a:ext cx="11064240" cy="1143000"/>
          </a:xfrm>
          <a:prstGeom prst="roundRect">
            <a:avLst>
              <a:gd name="adj" fmla="val 5600"/>
            </a:avLst>
          </a:prstGeom>
          <a:solidFill>
            <a:srgbClr val="FFFFFF"/>
          </a:solidFill>
          <a:ln w="12700">
            <a:solidFill>
              <a:srgbClr val="EDE1C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77240" y="5074920"/>
            <a:ext cx="1645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A850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81%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2560320" y="5102352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B2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Alumni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2560320" y="5468112"/>
            <a:ext cx="8778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fear AI misuse; 64% fear job replacement — the highest of any group, on every measure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Education Renaissance  •  Curriculum Council Briefing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886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READINESS TO ACT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B2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Leaders are ready to redesign. Faculty need more support.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5394960" cy="4114800"/>
          </a:xfrm>
          <a:prstGeom prst="roundRect">
            <a:avLst>
              <a:gd name="adj" fmla="val 1778"/>
            </a:avLst>
          </a:prstGeom>
          <a:solidFill>
            <a:srgbClr val="EDE1C6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920240"/>
            <a:ext cx="4846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2434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67%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822960" y="2880360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B2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Academic Leaders are “Very Open” to redesigning courses for AI-era competencies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822960" y="3703320"/>
            <a:ext cx="4846320" cy="0"/>
          </a:xfrm>
          <a:prstGeom prst="line">
            <a:avLst/>
          </a:prstGeom>
          <a:noFill/>
          <a:ln w="19050">
            <a:solidFill>
              <a:srgbClr val="F7F0E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3886200"/>
            <a:ext cx="4846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A850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41%</a:t>
            </a:r>
            <a:endParaRPr lang="en-US" sz="4800" dirty="0"/>
          </a:p>
        </p:txBody>
      </p:sp>
      <p:sp>
        <p:nvSpPr>
          <p:cNvPr id="9" name="Text 7"/>
          <p:cNvSpPr/>
          <p:nvPr/>
        </p:nvSpPr>
        <p:spPr>
          <a:xfrm>
            <a:off x="822960" y="4846320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B2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Faculty say the same — the largest openness gap in the entire study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172200" y="1737360"/>
            <a:ext cx="5440680" cy="4114800"/>
          </a:xfrm>
          <a:prstGeom prst="roundRect">
            <a:avLst>
              <a:gd name="adj" fmla="val 1778"/>
            </a:avLst>
          </a:prstGeom>
          <a:solidFill>
            <a:srgbClr val="24344A"/>
          </a:solidFill>
          <a:ln/>
        </p:spPr>
      </p:sp>
      <p:sp>
        <p:nvSpPr>
          <p:cNvPr id="11" name="Text 9"/>
          <p:cNvSpPr/>
          <p:nvPr/>
        </p:nvSpPr>
        <p:spPr>
          <a:xfrm>
            <a:off x="6446520" y="1920240"/>
            <a:ext cx="4892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CF9F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89%</a:t>
            </a:r>
            <a:endParaRPr lang="en-US" sz="4800" dirty="0"/>
          </a:p>
        </p:txBody>
      </p:sp>
      <p:sp>
        <p:nvSpPr>
          <p:cNvPr id="12" name="Text 10"/>
          <p:cNvSpPr/>
          <p:nvPr/>
        </p:nvSpPr>
        <p:spPr>
          <a:xfrm>
            <a:off x="6446520" y="2880360"/>
            <a:ext cx="4892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employers are already actively using AI tools in day-to-day operations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446520" y="3703320"/>
            <a:ext cx="4892040" cy="0"/>
          </a:xfrm>
          <a:prstGeom prst="line">
            <a:avLst/>
          </a:prstGeom>
          <a:noFill/>
          <a:ln w="19050">
            <a:solidFill>
              <a:srgbClr val="3A4C6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46520" y="3886200"/>
            <a:ext cx="4892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F9F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employers wish graduates had more of: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46520" y="4251960"/>
            <a:ext cx="48920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E4E8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Professional readiness &amp; soft skills  •  independent problem-solving under ambiguity  •  business acumen  •  thoughtful AI fluency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Education Renaissance  •  Curriculum Council Briefing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886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SYNTHESIS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B2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Four threads run through every open-ended response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539496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EDE1C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1965960"/>
            <a:ext cx="457200" cy="457200"/>
          </a:xfrm>
          <a:prstGeom prst="ellipse">
            <a:avLst/>
          </a:prstGeom>
          <a:solidFill>
            <a:srgbClr val="5C7259"/>
          </a:solidFill>
          <a:ln w="19050">
            <a:solidFill>
              <a:srgbClr val="CF9F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77240" y="19659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417320" y="1938528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B2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Professional readiness gap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77240" y="2514600"/>
            <a:ext cx="49377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Alumni and employers independently describe the same gap: classroom preparation vs. the actual mechanics of working — client relationships, negotiation, ambiguity.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217920" y="1737360"/>
            <a:ext cx="539496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EDE1C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446520" y="1965960"/>
            <a:ext cx="457200" cy="457200"/>
          </a:xfrm>
          <a:prstGeom prst="ellipse">
            <a:avLst/>
          </a:prstGeom>
          <a:solidFill>
            <a:srgbClr val="5C7259"/>
          </a:solidFill>
          <a:ln w="19050">
            <a:solidFill>
              <a:srgbClr val="CF9F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46520" y="19659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086600" y="1938528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B2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Sequencing needs nuance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446520" y="2514600"/>
            <a:ext cx="49377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“Distributed evenly” misses the point for many respondents — the ask is early introduction, reinforced through major coursework over time.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48640" y="3886200"/>
            <a:ext cx="539496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EDE1C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77240" y="4114800"/>
            <a:ext cx="457200" cy="457200"/>
          </a:xfrm>
          <a:prstGeom prst="ellipse">
            <a:avLst/>
          </a:prstGeom>
          <a:solidFill>
            <a:srgbClr val="5C7259"/>
          </a:solidFill>
          <a:ln w="19050">
            <a:solidFill>
              <a:srgbClr val="CF9F4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77240" y="41148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417320" y="4087368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B2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needs structure, not slogans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777240" y="4663440"/>
            <a:ext cx="49377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Faculty want discipline-specific PD, updated rubrics, and clear ethical frameworks — not generic AI messaging or unclear institutional positioning.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217920" y="3886200"/>
            <a:ext cx="539496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EDE1C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446520" y="4114800"/>
            <a:ext cx="457200" cy="457200"/>
          </a:xfrm>
          <a:prstGeom prst="ellipse">
            <a:avLst/>
          </a:prstGeom>
          <a:solidFill>
            <a:srgbClr val="5C7259"/>
          </a:solidFill>
          <a:ln w="19050">
            <a:solidFill>
              <a:srgbClr val="CF9F4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46520" y="41148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7086600" y="4087368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B2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Cross-department alignment is thin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446520" y="4663440"/>
            <a:ext cx="49377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Multiple groups flagged inconsistent standards and messaging across courses as a barrier as real as time or training.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Education Renaissance  •  Curriculum Council Briefing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F9F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DISCUSSION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Curriculum Council needs to weigh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457200" cy="457200"/>
          </a:xfrm>
          <a:prstGeom prst="ellipse">
            <a:avLst/>
          </a:prstGeom>
          <a:solidFill>
            <a:srgbClr val="B8863B"/>
          </a:solidFill>
          <a:ln w="19050">
            <a:solidFill>
              <a:srgbClr val="CF9F4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8288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234440" y="1773936"/>
            <a:ext cx="10424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E4E8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the six current general education outcomes need revision — or refinement in how they're taught and assessed — given where AI-era competency priorities are converging?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2761488"/>
            <a:ext cx="457200" cy="457200"/>
          </a:xfrm>
          <a:prstGeom prst="ellipse">
            <a:avLst/>
          </a:prstGeom>
          <a:solidFill>
            <a:srgbClr val="B8863B"/>
          </a:solidFill>
          <a:ln w="19050">
            <a:solidFill>
              <a:srgbClr val="CF9F4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276148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234440" y="2706624"/>
            <a:ext cx="10424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E4E8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curriculum sequencing model best balances early skill-building with reinforcement through major coursework across all four years?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3694176"/>
            <a:ext cx="457200" cy="457200"/>
          </a:xfrm>
          <a:prstGeom prst="ellipse">
            <a:avLst/>
          </a:prstGeom>
          <a:solidFill>
            <a:srgbClr val="B8863B"/>
          </a:solidFill>
          <a:ln w="19050">
            <a:solidFill>
              <a:srgbClr val="CF9F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36941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234440" y="3639312"/>
            <a:ext cx="10424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E4E8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investment in faculty AI professional development and shared assessment frameworks would close the confidence-to-preparedness gap?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48640" y="4626864"/>
            <a:ext cx="457200" cy="457200"/>
          </a:xfrm>
          <a:prstGeom prst="ellipse">
            <a:avLst/>
          </a:prstGeom>
          <a:solidFill>
            <a:srgbClr val="B8863B"/>
          </a:solidFill>
          <a:ln w="19050">
            <a:solidFill>
              <a:srgbClr val="CF9F4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462686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234440" y="4572000"/>
            <a:ext cx="10424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E4E8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 we reconcile employer and leader openness to AI with the real ethical and environmental concerns faculty and alumni are raising?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548640" y="5559552"/>
            <a:ext cx="457200" cy="457200"/>
          </a:xfrm>
          <a:prstGeom prst="ellipse">
            <a:avLst/>
          </a:prstGeom>
          <a:solidFill>
            <a:srgbClr val="B8863B"/>
          </a:solidFill>
          <a:ln w="19050">
            <a:solidFill>
              <a:srgbClr val="CF9F4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55595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234440" y="5504688"/>
            <a:ext cx="10424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E4E8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should we pilot changes before scaling institution-wide, and which department is best positioned to go first?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9C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Education Renaissance  •  Curriculum Council Briefing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9C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08676" y="914400"/>
            <a:ext cx="1371600" cy="1371600"/>
          </a:xfrm>
          <a:prstGeom prst="ellipse">
            <a:avLst/>
          </a:prstGeom>
          <a:solidFill>
            <a:srgbClr val="B8863B"/>
          </a:solidFill>
          <a:ln w="19050">
            <a:solidFill>
              <a:srgbClr val="CF9F4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08676" y="914400"/>
            <a:ext cx="1371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0" y="2514600"/>
            <a:ext cx="1218895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2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1371600" y="3429000"/>
            <a:ext cx="9418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D8DD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full comprehensive results deck, literature review, SACSCOC standards, and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D8DD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ongoing “Thoughts on…” discussion channels are available on the project toolkit site.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4434840"/>
            <a:ext cx="121889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F9F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curriculum@scad.edu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9C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Education Renaissance  •  Curriculum Council Briefing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9C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886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QUESTION BEFORE US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B2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Are we still teaching the right things?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64008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AI takes on more of the cognitive work general education has historically taught, SCAD asked employers, alumni, academic leaders, and faculty the same question, in parallel: which competencies actually carry a graduate through a 40–50 year creative career?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48640" y="3429000"/>
            <a:ext cx="64008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briefing distills that research into the decisions Curriculum Council needs to weigh — not the full dataset. The complete comprehensive results deck is available for download on the project resource site.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7406640" y="1691640"/>
            <a:ext cx="420624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EDE1C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607808" y="1947672"/>
            <a:ext cx="457200" cy="457200"/>
          </a:xfrm>
          <a:prstGeom prst="ellipse">
            <a:avLst/>
          </a:prstGeom>
          <a:solidFill>
            <a:srgbClr val="24344A"/>
          </a:solidFill>
          <a:ln/>
        </p:spPr>
      </p:sp>
      <p:sp>
        <p:nvSpPr>
          <p:cNvPr id="8" name="Text 6"/>
          <p:cNvSpPr/>
          <p:nvPr/>
        </p:nvSpPr>
        <p:spPr>
          <a:xfrm>
            <a:off x="7607808" y="19476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F9F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29600" y="1819656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B2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Academic Leaders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229600" y="2130552"/>
            <a:ext cx="3246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Deans, chairs &amp; associate chairs — Apr–May 2026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7406640" y="2807208"/>
            <a:ext cx="420624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EDE1C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607808" y="3063240"/>
            <a:ext cx="457200" cy="457200"/>
          </a:xfrm>
          <a:prstGeom prst="ellipse">
            <a:avLst/>
          </a:prstGeom>
          <a:solidFill>
            <a:srgbClr val="24344A"/>
          </a:solidFill>
          <a:ln/>
        </p:spPr>
      </p:sp>
      <p:sp>
        <p:nvSpPr>
          <p:cNvPr id="13" name="Text 11"/>
          <p:cNvSpPr/>
          <p:nvPr/>
        </p:nvSpPr>
        <p:spPr>
          <a:xfrm>
            <a:off x="7607808" y="30632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F9F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8229600" y="2935224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B2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Alumni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229600" y="3246120"/>
            <a:ext cx="3246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2018–2024 graduates — May–Jun 2026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7406640" y="3922776"/>
            <a:ext cx="420624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EDE1C6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607808" y="4178808"/>
            <a:ext cx="457200" cy="457200"/>
          </a:xfrm>
          <a:prstGeom prst="ellipse">
            <a:avLst/>
          </a:prstGeom>
          <a:solidFill>
            <a:srgbClr val="24344A"/>
          </a:solidFill>
          <a:ln/>
        </p:spPr>
      </p:sp>
      <p:sp>
        <p:nvSpPr>
          <p:cNvPr id="18" name="Text 16"/>
          <p:cNvSpPr/>
          <p:nvPr/>
        </p:nvSpPr>
        <p:spPr>
          <a:xfrm>
            <a:off x="7607808" y="417880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F9F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229600" y="4050792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B2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Employers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8229600" y="4361688"/>
            <a:ext cx="3246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Hiring managers &amp; executives — May–Jun 2026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7406640" y="5038344"/>
            <a:ext cx="420624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EDE1C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607808" y="5294376"/>
            <a:ext cx="457200" cy="457200"/>
          </a:xfrm>
          <a:prstGeom prst="ellipse">
            <a:avLst/>
          </a:prstGeom>
          <a:solidFill>
            <a:srgbClr val="24344A"/>
          </a:solidFill>
          <a:ln/>
        </p:spPr>
      </p:sp>
      <p:sp>
        <p:nvSpPr>
          <p:cNvPr id="23" name="Text 21"/>
          <p:cNvSpPr/>
          <p:nvPr/>
        </p:nvSpPr>
        <p:spPr>
          <a:xfrm>
            <a:off x="7607808" y="52943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F9F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8229600" y="5166360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B2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Faculty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8229600" y="5477256"/>
            <a:ext cx="3246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Instructors across departments — May–Jun 2026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Education Renaissance  •  Curriculum Council Briefing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2148840"/>
            <a:ext cx="1005840" cy="1005840"/>
          </a:xfrm>
          <a:prstGeom prst="ellipse">
            <a:avLst/>
          </a:prstGeom>
          <a:solidFill>
            <a:srgbClr val="A8502F"/>
          </a:solidFill>
          <a:ln w="19050">
            <a:solidFill>
              <a:srgbClr val="CF9F4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2148840"/>
            <a:ext cx="1005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1920240" y="21488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F9F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ONE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920240" y="2468880"/>
            <a:ext cx="9601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Every Stakeholder Group Agrees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1920240" y="3383280"/>
            <a:ext cx="8961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C9C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competencies surfaced independently across leaders, alumni, employers, and faculty.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886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CONVERGENCE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B2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Six competencies, chosen by the data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Selected because they held up both as independent “Extremely Important” ratings and as forced top-five choices — across all four groups.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2057400"/>
            <a:ext cx="3611880" cy="1691640"/>
          </a:xfrm>
          <a:prstGeom prst="roundRect">
            <a:avLst>
              <a:gd name="adj" fmla="val 3784"/>
            </a:avLst>
          </a:prstGeom>
          <a:solidFill>
            <a:srgbClr val="FFFFFF"/>
          </a:solidFill>
          <a:ln w="12700">
            <a:solidFill>
              <a:srgbClr val="EDE1C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49808" y="2258568"/>
            <a:ext cx="384048" cy="384048"/>
          </a:xfrm>
          <a:prstGeom prst="ellipse">
            <a:avLst/>
          </a:prstGeom>
          <a:solidFill>
            <a:srgbClr val="24344A"/>
          </a:solidFill>
          <a:ln w="19050">
            <a:solidFill>
              <a:srgbClr val="CF9F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49808" y="22585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49808" y="2743200"/>
            <a:ext cx="32095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2B2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Critical Thinking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749808" y="3136392"/>
            <a:ext cx="320954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Rated essential everywhere — the only skill every group still chose under pressure (72% faculty, 62% leaders top-5).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389120" y="2057400"/>
            <a:ext cx="3611880" cy="1691640"/>
          </a:xfrm>
          <a:prstGeom prst="roundRect">
            <a:avLst>
              <a:gd name="adj" fmla="val 3784"/>
            </a:avLst>
          </a:prstGeom>
          <a:solidFill>
            <a:srgbClr val="FFFFFF"/>
          </a:solidFill>
          <a:ln w="12700">
            <a:solidFill>
              <a:srgbClr val="EDE1C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90288" y="2258568"/>
            <a:ext cx="384048" cy="384048"/>
          </a:xfrm>
          <a:prstGeom prst="ellipse">
            <a:avLst/>
          </a:prstGeom>
          <a:solidFill>
            <a:srgbClr val="24344A"/>
          </a:solidFill>
          <a:ln w="19050">
            <a:solidFill>
              <a:srgbClr val="CF9F4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90288" y="22585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90288" y="2743200"/>
            <a:ext cx="32095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2B2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Adaptability / Flexibility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4590288" y="3136392"/>
            <a:ext cx="320954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single highest-rated competency among academic leaders (84% Extremely Important).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229600" y="2057400"/>
            <a:ext cx="3611880" cy="1691640"/>
          </a:xfrm>
          <a:prstGeom prst="roundRect">
            <a:avLst>
              <a:gd name="adj" fmla="val 3784"/>
            </a:avLst>
          </a:prstGeom>
          <a:solidFill>
            <a:srgbClr val="FFFFFF"/>
          </a:solidFill>
          <a:ln w="12700">
            <a:solidFill>
              <a:srgbClr val="EDE1C6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430768" y="2258568"/>
            <a:ext cx="384048" cy="384048"/>
          </a:xfrm>
          <a:prstGeom prst="ellipse">
            <a:avLst/>
          </a:prstGeom>
          <a:solidFill>
            <a:srgbClr val="24344A"/>
          </a:solidFill>
          <a:ln w="19050">
            <a:solidFill>
              <a:srgbClr val="CF9F4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430768" y="22585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430768" y="2743200"/>
            <a:ext cx="32095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2B2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Collaboration / Teamwork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8430768" y="3136392"/>
            <a:ext cx="320954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competency employers prioritize most under pressure — 79% top-5 pick.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3977640"/>
            <a:ext cx="3611880" cy="1691640"/>
          </a:xfrm>
          <a:prstGeom prst="roundRect">
            <a:avLst>
              <a:gd name="adj" fmla="val 3784"/>
            </a:avLst>
          </a:prstGeom>
          <a:solidFill>
            <a:srgbClr val="FFFFFF"/>
          </a:solidFill>
          <a:ln w="12700">
            <a:solidFill>
              <a:srgbClr val="EDE1C6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49808" y="4178808"/>
            <a:ext cx="384048" cy="384048"/>
          </a:xfrm>
          <a:prstGeom prst="ellipse">
            <a:avLst/>
          </a:prstGeom>
          <a:solidFill>
            <a:srgbClr val="24344A"/>
          </a:solidFill>
          <a:ln w="19050">
            <a:solidFill>
              <a:srgbClr val="CF9F4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49808" y="41788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749808" y="4663440"/>
            <a:ext cx="32095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2B2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Curiosity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749808" y="5056632"/>
            <a:ext cx="320954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Consistently valued by leaders and faculty alike; holds up even under forced trade-offs.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389120" y="3977640"/>
            <a:ext cx="3611880" cy="1691640"/>
          </a:xfrm>
          <a:prstGeom prst="roundRect">
            <a:avLst>
              <a:gd name="adj" fmla="val 3784"/>
            </a:avLst>
          </a:prstGeom>
          <a:solidFill>
            <a:srgbClr val="FFFFFF"/>
          </a:solidFill>
          <a:ln w="12700">
            <a:solidFill>
              <a:srgbClr val="EDE1C6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590288" y="4178808"/>
            <a:ext cx="384048" cy="384048"/>
          </a:xfrm>
          <a:prstGeom prst="ellipse">
            <a:avLst/>
          </a:prstGeom>
          <a:solidFill>
            <a:srgbClr val="24344A"/>
          </a:solidFill>
          <a:ln w="19050">
            <a:solidFill>
              <a:srgbClr val="CF9F4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590288" y="41788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4590288" y="4663440"/>
            <a:ext cx="32095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2B2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Leadership &amp; Professionalism</a:t>
            </a:r>
            <a:endParaRPr lang="en-US" sz="1450" dirty="0"/>
          </a:p>
        </p:txBody>
      </p:sp>
      <p:sp>
        <p:nvSpPr>
          <p:cNvPr id="29" name="Text 27"/>
          <p:cNvSpPr/>
          <p:nvPr/>
        </p:nvSpPr>
        <p:spPr>
          <a:xfrm>
            <a:off x="4590288" y="5056632"/>
            <a:ext cx="320954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Alumni's top pick for career impact (58% top-5) — undervalued in the abstract, essential in practice.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8229600" y="3977640"/>
            <a:ext cx="3611880" cy="1691640"/>
          </a:xfrm>
          <a:prstGeom prst="roundRect">
            <a:avLst>
              <a:gd name="adj" fmla="val 3784"/>
            </a:avLst>
          </a:prstGeom>
          <a:solidFill>
            <a:srgbClr val="FFFFFF"/>
          </a:solidFill>
          <a:ln w="12700">
            <a:solidFill>
              <a:srgbClr val="EDE1C6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430768" y="4178808"/>
            <a:ext cx="384048" cy="384048"/>
          </a:xfrm>
          <a:prstGeom prst="ellipse">
            <a:avLst/>
          </a:prstGeom>
          <a:solidFill>
            <a:srgbClr val="24344A"/>
          </a:solidFill>
          <a:ln w="19050">
            <a:solidFill>
              <a:srgbClr val="CF9F4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430768" y="41788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8430768" y="4663440"/>
            <a:ext cx="32095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2B2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Verbal Communication</a:t>
            </a:r>
            <a:endParaRPr lang="en-US" sz="1450" dirty="0"/>
          </a:p>
        </p:txBody>
      </p:sp>
      <p:sp>
        <p:nvSpPr>
          <p:cNvPr id="34" name="Text 32"/>
          <p:cNvSpPr/>
          <p:nvPr/>
        </p:nvSpPr>
        <p:spPr>
          <a:xfrm>
            <a:off x="8430768" y="5056632"/>
            <a:ext cx="320954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drops out of the top tier for any group, regardless of how the question was framed.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Education Renaissance  •  Curriculum Council Briefing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886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CLEAREST SIGNAL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B2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Critical Thinking dominates every group’s top five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of respondents who kept Critical Thinking in their forced top-five competencies.</a:t>
            </a:r>
            <a:endParaRPr lang="en-US" sz="135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548640" y="2011680"/>
          <a:ext cx="6949440" cy="42062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Shape 3"/>
          <p:cNvSpPr/>
          <p:nvPr/>
        </p:nvSpPr>
        <p:spPr>
          <a:xfrm>
            <a:off x="7818120" y="2011680"/>
            <a:ext cx="3794760" cy="1920240"/>
          </a:xfrm>
          <a:prstGeom prst="roundRect">
            <a:avLst>
              <a:gd name="adj" fmla="val 3810"/>
            </a:avLst>
          </a:prstGeom>
          <a:solidFill>
            <a:srgbClr val="24344A"/>
          </a:solidFill>
          <a:ln/>
        </p:spPr>
      </p:sp>
      <p:sp>
        <p:nvSpPr>
          <p:cNvPr id="7" name="Text 4"/>
          <p:cNvSpPr/>
          <p:nvPr/>
        </p:nvSpPr>
        <p:spPr>
          <a:xfrm>
            <a:off x="8001000" y="2148840"/>
            <a:ext cx="3429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CF9F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93%</a:t>
            </a:r>
            <a:endParaRPr lang="en-US" sz="4200" dirty="0"/>
          </a:p>
        </p:txBody>
      </p:sp>
      <p:sp>
        <p:nvSpPr>
          <p:cNvPr id="8" name="Text 5"/>
          <p:cNvSpPr/>
          <p:nvPr/>
        </p:nvSpPr>
        <p:spPr>
          <a:xfrm>
            <a:off x="8001000" y="2926080"/>
            <a:ext cx="3429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4E8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faculty rate Critical Thinking “Extremely Important” for career success — the single highest rating recorded in the entire study.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7818120" y="4160520"/>
            <a:ext cx="3794760" cy="205740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12700">
            <a:solidFill>
              <a:srgbClr val="EDE1C6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001000" y="4297680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A85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for council: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8001000" y="4617720"/>
            <a:ext cx="34290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Curriculum Council anchors this cycle of revision around one outcome, the data points to Critical Thinking as the least contested place to start.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Education Renaissance  •  Curriculum Council Briefing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2148840"/>
            <a:ext cx="1005840" cy="1005840"/>
          </a:xfrm>
          <a:prstGeom prst="ellipse">
            <a:avLst/>
          </a:prstGeom>
          <a:solidFill>
            <a:srgbClr val="A8502F"/>
          </a:solidFill>
          <a:ln w="19050">
            <a:solidFill>
              <a:srgbClr val="CF9F4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2148840"/>
            <a:ext cx="1005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II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1920240" y="21488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F9F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TWO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920240" y="2468880"/>
            <a:ext cx="9601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 Our Current Outcomes Still Hold Up?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1920240" y="3383280"/>
            <a:ext cx="8961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C9C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formal outcomes have been taught and assessed since 2017–18. Here's how confident each group is.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886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STATE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B2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Broad support — but not uniform confidence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274320" cy="274320"/>
          </a:xfrm>
          <a:prstGeom prst="ellipse">
            <a:avLst/>
          </a:prstGeom>
          <a:solidFill>
            <a:srgbClr val="B8863B"/>
          </a:solidFill>
          <a:ln/>
        </p:spPr>
      </p:sp>
      <p:sp>
        <p:nvSpPr>
          <p:cNvPr id="5" name="Text 3"/>
          <p:cNvSpPr/>
          <p:nvPr/>
        </p:nvSpPr>
        <p:spPr>
          <a:xfrm>
            <a:off x="1051560" y="1737360"/>
            <a:ext cx="10241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B2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Academic Leaders &amp; Faculty largely agree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051560" y="2148840"/>
            <a:ext cx="10241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groups skew heavily toward “Strongly Agree” that the six current outcomes adequately prepare students — leaders and faculty results align closely across all six.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48640" y="3200400"/>
            <a:ext cx="274320" cy="274320"/>
          </a:xfrm>
          <a:prstGeom prst="ellipse">
            <a:avLst/>
          </a:prstGeom>
          <a:solidFill>
            <a:srgbClr val="B8863B"/>
          </a:solidFill>
          <a:ln/>
        </p:spPr>
      </p:sp>
      <p:sp>
        <p:nvSpPr>
          <p:cNvPr id="8" name="Text 6"/>
          <p:cNvSpPr/>
          <p:nvPr/>
        </p:nvSpPr>
        <p:spPr>
          <a:xfrm>
            <a:off x="1051560" y="3108960"/>
            <a:ext cx="10241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B2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Alumni are more measured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051560" y="3520440"/>
            <a:ext cx="10241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Alumni agreement runs positive but softer, with the largest gaps around Digital Fluency and Strategic Communication — alumni frequently described being taught outdated or too-limited software toolsets.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48640" y="4572000"/>
            <a:ext cx="274320" cy="274320"/>
          </a:xfrm>
          <a:prstGeom prst="ellipse">
            <a:avLst/>
          </a:prstGeom>
          <a:solidFill>
            <a:srgbClr val="B8863B"/>
          </a:solidFill>
          <a:ln/>
        </p:spPr>
      </p:sp>
      <p:sp>
        <p:nvSpPr>
          <p:cNvPr id="11" name="Text 9"/>
          <p:cNvSpPr/>
          <p:nvPr/>
        </p:nvSpPr>
        <p:spPr>
          <a:xfrm>
            <a:off x="1051560" y="4480560"/>
            <a:ext cx="10241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B2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 outcome was rejected outright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051560" y="4892040"/>
            <a:ext cx="10241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outcome retained majority agreement in every group — the debate for Council is one of degree and currency, not whether these outcomes still matter at all.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48640" y="5806440"/>
            <a:ext cx="11064240" cy="594360"/>
          </a:xfrm>
          <a:prstGeom prst="roundRect">
            <a:avLst>
              <a:gd name="adj" fmla="val 9231"/>
            </a:avLst>
          </a:prstGeom>
          <a:solidFill>
            <a:srgbClr val="EDE1C6"/>
          </a:solidFill>
          <a:ln/>
        </p:spPr>
      </p:sp>
      <p:sp>
        <p:nvSpPr>
          <p:cNvPr id="14" name="Text 12"/>
          <p:cNvSpPr/>
          <p:nvPr/>
        </p:nvSpPr>
        <p:spPr>
          <a:xfrm>
            <a:off x="777240" y="5806440"/>
            <a:ext cx="10607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Alumni open-ended theme: “SCADpro was frequently cited as the exception that provided the most authentic professional experience.”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Education Renaissance  •  Curriculum Council Briefing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886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GAP TO WATCH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B2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Leaders are more confident than alumni felt prepared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Academic leaders rated their confidence in faculty's ability to teach top-priority competencies. Alumni separately rated how well SCAD actually prepared them in those same areas.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2377440"/>
            <a:ext cx="3611880" cy="3246120"/>
          </a:xfrm>
          <a:prstGeom prst="roundRect">
            <a:avLst>
              <a:gd name="adj" fmla="val 2254"/>
            </a:avLst>
          </a:prstGeom>
          <a:solidFill>
            <a:srgbClr val="24344A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2606040"/>
            <a:ext cx="3246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CF9F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65%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731520" y="3429000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C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leaders' confidence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731520" y="3703320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B886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31520" y="3977640"/>
            <a:ext cx="3246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49%</a:t>
            </a:r>
            <a:endParaRPr lang="en-US" sz="4400" dirty="0"/>
          </a:p>
        </p:txBody>
      </p:sp>
      <p:sp>
        <p:nvSpPr>
          <p:cNvPr id="10" name="Text 8"/>
          <p:cNvSpPr/>
          <p:nvPr/>
        </p:nvSpPr>
        <p:spPr>
          <a:xfrm>
            <a:off x="731520" y="4800600"/>
            <a:ext cx="3246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C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alumni felt well-prepared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389120" y="2377440"/>
            <a:ext cx="3611880" cy="3246120"/>
          </a:xfrm>
          <a:prstGeom prst="roundRect">
            <a:avLst>
              <a:gd name="adj" fmla="val 2254"/>
            </a:avLst>
          </a:prstGeom>
          <a:solidFill>
            <a:srgbClr val="24344A"/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0" y="2606040"/>
            <a:ext cx="3246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CF9F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46%</a:t>
            </a:r>
            <a:endParaRPr lang="en-US" sz="4400" dirty="0"/>
          </a:p>
        </p:txBody>
      </p:sp>
      <p:sp>
        <p:nvSpPr>
          <p:cNvPr id="13" name="Text 11"/>
          <p:cNvSpPr/>
          <p:nvPr/>
        </p:nvSpPr>
        <p:spPr>
          <a:xfrm>
            <a:off x="4572000" y="3429000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C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leaders' confidence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572000" y="3703320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B886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572000" y="3977640"/>
            <a:ext cx="3246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33%</a:t>
            </a:r>
            <a:endParaRPr lang="en-US" sz="4400" dirty="0"/>
          </a:p>
        </p:txBody>
      </p:sp>
      <p:sp>
        <p:nvSpPr>
          <p:cNvPr id="16" name="Text 14"/>
          <p:cNvSpPr/>
          <p:nvPr/>
        </p:nvSpPr>
        <p:spPr>
          <a:xfrm>
            <a:off x="4572000" y="4800600"/>
            <a:ext cx="3246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C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alumni felt well-prepared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8229600" y="2377440"/>
            <a:ext cx="3611880" cy="3246120"/>
          </a:xfrm>
          <a:prstGeom prst="roundRect">
            <a:avLst>
              <a:gd name="adj" fmla="val 2254"/>
            </a:avLst>
          </a:prstGeom>
          <a:solidFill>
            <a:srgbClr val="24344A"/>
          </a:solidFill>
          <a:ln/>
        </p:spPr>
      </p:sp>
      <p:sp>
        <p:nvSpPr>
          <p:cNvPr id="18" name="Text 16"/>
          <p:cNvSpPr/>
          <p:nvPr/>
        </p:nvSpPr>
        <p:spPr>
          <a:xfrm>
            <a:off x="8412480" y="2606040"/>
            <a:ext cx="3246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CF9F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40%</a:t>
            </a:r>
            <a:endParaRPr lang="en-US" sz="4400" dirty="0"/>
          </a:p>
        </p:txBody>
      </p:sp>
      <p:sp>
        <p:nvSpPr>
          <p:cNvPr id="19" name="Text 17"/>
          <p:cNvSpPr/>
          <p:nvPr/>
        </p:nvSpPr>
        <p:spPr>
          <a:xfrm>
            <a:off x="8412480" y="3429000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C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leaders' confidence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8412480" y="3703320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B886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8412480" y="3977640"/>
            <a:ext cx="3246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42%</a:t>
            </a:r>
            <a:endParaRPr lang="en-US" sz="4400" dirty="0"/>
          </a:p>
        </p:txBody>
      </p:sp>
      <p:sp>
        <p:nvSpPr>
          <p:cNvPr id="22" name="Text 20"/>
          <p:cNvSpPr/>
          <p:nvPr/>
        </p:nvSpPr>
        <p:spPr>
          <a:xfrm>
            <a:off x="8412480" y="4800600"/>
            <a:ext cx="3246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C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alumni felt well-prepared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Education Renaissance  •  Curriculum Council Briefing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886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IN THE WAY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B2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barriers leaders and faculty agree on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48640" y="1737360"/>
          <a:ext cx="786384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8686800" y="1737360"/>
            <a:ext cx="2926080" cy="4480560"/>
          </a:xfrm>
          <a:prstGeom prst="roundRect">
            <a:avLst>
              <a:gd name="adj" fmla="val 2500"/>
            </a:avLst>
          </a:prstGeom>
          <a:solidFill>
            <a:srgbClr val="EDE1C6"/>
          </a:solidFill>
          <a:ln/>
        </p:spPr>
      </p:sp>
      <p:sp>
        <p:nvSpPr>
          <p:cNvPr id="6" name="Text 3"/>
          <p:cNvSpPr/>
          <p:nvPr/>
        </p:nvSpPr>
        <p:spPr>
          <a:xfrm>
            <a:off x="8869680" y="1920240"/>
            <a:ext cx="25603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2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Faculty's #1 barrier is student resistance (59%) — nearly 15 points above leaders' read on the same issue.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8869680" y="3291840"/>
            <a:ext cx="25603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2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 weigh institutional priorities most heavily (52%) — a structural, not individual, constraint.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8869680" y="4663440"/>
            <a:ext cx="25603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2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groups agree assessment feasibility (measuring these skills) is a real, shared obstacle.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Education Renaissance  •  Curriculum Council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1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2026-07-20T21:20:08Z</dcterms:created>
  <dcterms:modified xsi:type="dcterms:W3CDTF">2026-07-20T21:20:08Z</dcterms:modified>
</cp:coreProperties>
</file>